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1" r:id="rId5"/>
  </p:sldMasterIdLst>
  <p:notesMasterIdLst>
    <p:notesMasterId r:id="rId84"/>
  </p:notesMasterIdLst>
  <p:handoutMasterIdLst>
    <p:handoutMasterId r:id="rId85"/>
  </p:handoutMasterIdLst>
  <p:sldIdLst>
    <p:sldId id="516" r:id="rId6"/>
    <p:sldId id="491" r:id="rId7"/>
    <p:sldId id="727" r:id="rId8"/>
    <p:sldId id="643" r:id="rId9"/>
    <p:sldId id="645" r:id="rId10"/>
    <p:sldId id="543" r:id="rId11"/>
    <p:sldId id="648" r:id="rId12"/>
    <p:sldId id="644" r:id="rId13"/>
    <p:sldId id="729" r:id="rId14"/>
    <p:sldId id="746" r:id="rId15"/>
    <p:sldId id="730" r:id="rId16"/>
    <p:sldId id="731" r:id="rId17"/>
    <p:sldId id="748" r:id="rId18"/>
    <p:sldId id="749" r:id="rId19"/>
    <p:sldId id="732" r:id="rId20"/>
    <p:sldId id="728" r:id="rId21"/>
    <p:sldId id="738" r:id="rId22"/>
    <p:sldId id="739" r:id="rId23"/>
    <p:sldId id="740" r:id="rId24"/>
    <p:sldId id="741" r:id="rId25"/>
    <p:sldId id="742" r:id="rId26"/>
    <p:sldId id="735" r:id="rId27"/>
    <p:sldId id="734" r:id="rId28"/>
    <p:sldId id="733" r:id="rId29"/>
    <p:sldId id="736" r:id="rId30"/>
    <p:sldId id="737" r:id="rId31"/>
    <p:sldId id="743" r:id="rId32"/>
    <p:sldId id="744" r:id="rId33"/>
    <p:sldId id="646" r:id="rId34"/>
    <p:sldId id="649" r:id="rId35"/>
    <p:sldId id="647" r:id="rId36"/>
    <p:sldId id="745" r:id="rId37"/>
    <p:sldId id="650" r:id="rId38"/>
    <p:sldId id="651" r:id="rId39"/>
    <p:sldId id="718" r:id="rId40"/>
    <p:sldId id="652" r:id="rId41"/>
    <p:sldId id="719" r:id="rId42"/>
    <p:sldId id="653" r:id="rId43"/>
    <p:sldId id="720" r:id="rId44"/>
    <p:sldId id="717" r:id="rId45"/>
    <p:sldId id="656" r:id="rId46"/>
    <p:sldId id="657" r:id="rId47"/>
    <p:sldId id="655" r:id="rId48"/>
    <p:sldId id="654" r:id="rId49"/>
    <p:sldId id="721" r:id="rId50"/>
    <p:sldId id="722" r:id="rId51"/>
    <p:sldId id="723" r:id="rId52"/>
    <p:sldId id="381" r:id="rId53"/>
    <p:sldId id="379" r:id="rId54"/>
    <p:sldId id="376" r:id="rId55"/>
    <p:sldId id="724" r:id="rId56"/>
    <p:sldId id="725" r:id="rId57"/>
    <p:sldId id="346" r:id="rId58"/>
    <p:sldId id="347" r:id="rId59"/>
    <p:sldId id="348" r:id="rId60"/>
    <p:sldId id="349" r:id="rId61"/>
    <p:sldId id="350" r:id="rId62"/>
    <p:sldId id="351" r:id="rId63"/>
    <p:sldId id="352" r:id="rId64"/>
    <p:sldId id="354" r:id="rId65"/>
    <p:sldId id="355" r:id="rId66"/>
    <p:sldId id="356" r:id="rId67"/>
    <p:sldId id="358" r:id="rId68"/>
    <p:sldId id="357" r:id="rId69"/>
    <p:sldId id="359" r:id="rId70"/>
    <p:sldId id="360" r:id="rId71"/>
    <p:sldId id="361" r:id="rId72"/>
    <p:sldId id="362" r:id="rId73"/>
    <p:sldId id="363" r:id="rId74"/>
    <p:sldId id="364" r:id="rId75"/>
    <p:sldId id="388" r:id="rId76"/>
    <p:sldId id="385" r:id="rId77"/>
    <p:sldId id="386" r:id="rId78"/>
    <p:sldId id="387" r:id="rId79"/>
    <p:sldId id="389" r:id="rId80"/>
    <p:sldId id="365" r:id="rId81"/>
    <p:sldId id="366" r:id="rId82"/>
    <p:sldId id="642" r:id="rId83"/>
  </p:sldIdLst>
  <p:sldSz cx="9144000" cy="6858000" type="screen4x3"/>
  <p:notesSz cx="6888163" cy="9623425"/>
  <p:defaultTextStyle>
    <a:defPPr>
      <a:defRPr lang="en-US"/>
    </a:defPPr>
    <a:lvl1pPr algn="l" rtl="0" fontAlgn="base">
      <a:spcBef>
        <a:spcPct val="0"/>
      </a:spcBef>
      <a:spcAft>
        <a:spcPct val="0"/>
      </a:spcAft>
      <a:defRPr sz="22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2B2B2"/>
    <a:srgbClr val="A80000"/>
    <a:srgbClr val="A36F5D"/>
    <a:srgbClr val="003366"/>
    <a:srgbClr val="F8F8F8"/>
    <a:srgbClr val="EAEAEA"/>
    <a:srgbClr val="5F5F5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17" autoAdjust="0"/>
    <p:restoredTop sz="86336" autoAdjust="0"/>
  </p:normalViewPr>
  <p:slideViewPr>
    <p:cSldViewPr>
      <p:cViewPr varScale="1">
        <p:scale>
          <a:sx n="92" d="100"/>
          <a:sy n="92" d="100"/>
        </p:scale>
        <p:origin x="16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360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1" name="Rectangle 3"/>
          <p:cNvSpPr>
            <a:spLocks noGrp="1" noChangeArrowheads="1"/>
          </p:cNvSpPr>
          <p:nvPr>
            <p:ph type="dt" sz="quarter"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53252" name="Rectangle 4"/>
          <p:cNvSpPr>
            <a:spLocks noGrp="1" noChangeArrowheads="1"/>
          </p:cNvSpPr>
          <p:nvPr>
            <p:ph type="ftr" sz="quarter" idx="2"/>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3" name="Rectangle 5"/>
          <p:cNvSpPr>
            <a:spLocks noGrp="1" noChangeArrowheads="1"/>
          </p:cNvSpPr>
          <p:nvPr>
            <p:ph type="sldNum" sz="quarter" idx="3"/>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F25CC0F-C6C5-F54A-B594-6A424CB9F11F}" type="slidenum">
              <a:rPr lang="en-US"/>
              <a:pPr/>
              <a:t>‹#›</a:t>
            </a:fld>
            <a:endParaRPr lang="en-US"/>
          </a:p>
        </p:txBody>
      </p:sp>
    </p:spTree>
    <p:extLst>
      <p:ext uri="{BB962C8B-B14F-4D97-AF65-F5344CB8AC3E}">
        <p14:creationId xmlns:p14="http://schemas.microsoft.com/office/powerpoint/2010/main" val="234933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5" name="Rectangle 3"/>
          <p:cNvSpPr>
            <a:spLocks noGrp="1" noChangeArrowheads="1"/>
          </p:cNvSpPr>
          <p:nvPr>
            <p:ph type="dt"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7" name="Rectangle 5"/>
          <p:cNvSpPr>
            <a:spLocks noGrp="1" noChangeArrowheads="1"/>
          </p:cNvSpPr>
          <p:nvPr>
            <p:ph type="body" sz="quarter" idx="3"/>
          </p:nvPr>
        </p:nvSpPr>
        <p:spPr bwMode="auto">
          <a:xfrm>
            <a:off x="917575" y="4570413"/>
            <a:ext cx="5053013" cy="4330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9" name="Rectangle 7"/>
          <p:cNvSpPr>
            <a:spLocks noGrp="1" noChangeArrowheads="1"/>
          </p:cNvSpPr>
          <p:nvPr>
            <p:ph type="sldNum" sz="quarter" idx="5"/>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7D15620-AC43-9845-8CA2-C88CF00DA762}" type="slidenum">
              <a:rPr lang="en-US"/>
              <a:pPr/>
              <a:t>‹#›</a:t>
            </a:fld>
            <a:endParaRPr lang="en-US"/>
          </a:p>
        </p:txBody>
      </p:sp>
    </p:spTree>
    <p:extLst>
      <p:ext uri="{BB962C8B-B14F-4D97-AF65-F5344CB8AC3E}">
        <p14:creationId xmlns:p14="http://schemas.microsoft.com/office/powerpoint/2010/main" val="29513416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7D6FC66-4D6E-824B-0497-54701D7CFE2D}"/>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7947DEEC-9EEC-77E6-4CDF-E74AADD40D44}"/>
              </a:ext>
            </a:extLst>
          </p:cNvPr>
          <p:cNvSpPr>
            <a:spLocks noGrp="1"/>
          </p:cNvSpPr>
          <p:nvPr>
            <p:ph type="body" idx="1"/>
          </p:nvPr>
        </p:nvSpPr>
        <p:spPr>
          <a:noFill/>
        </p:spPr>
        <p:txBody>
          <a:bodyPr/>
          <a:lstStyle/>
          <a:p>
            <a:r>
              <a:rPr lang="en-GB" altLang="en-US">
                <a:latin typeface="Arial" panose="020B0604020202020204" pitchFamily="34" charset="0"/>
              </a:rPr>
              <a:t>How do you access these data?</a:t>
            </a:r>
          </a:p>
        </p:txBody>
      </p:sp>
      <p:sp>
        <p:nvSpPr>
          <p:cNvPr id="25604" name="Slide Number Placeholder 3">
            <a:extLst>
              <a:ext uri="{FF2B5EF4-FFF2-40B4-BE49-F238E27FC236}">
                <a16:creationId xmlns:a16="http://schemas.microsoft.com/office/drawing/2014/main" id="{698B5A5B-0111-B359-9B2A-AE851109251A}"/>
              </a:ext>
            </a:extLst>
          </p:cNvPr>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43B8EE6-CEC1-419A-BE96-C8501B56E87B}" type="slidenum">
              <a:rPr lang="en-US" altLang="en-US">
                <a:latin typeface="Arial" panose="020B0604020202020204" pitchFamily="34" charset="0"/>
              </a:rPr>
              <a:pPr/>
              <a:t>57</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1802038524"/>
      </p:ext>
    </p:extLst>
  </p:cSld>
  <p:clrMapOvr>
    <a:masterClrMapping/>
  </p:clrMapOvr>
  <p:transition spd="slow">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937277300"/>
      </p:ext>
    </p:extLst>
  </p:cSld>
  <p:clrMapOvr>
    <a:masterClrMapping/>
  </p:clrMapOvr>
  <p:transition spd="slow">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Footer Placeholder 9"/>
          <p:cNvSpPr>
            <a:spLocks noGrp="1"/>
          </p:cNvSpPr>
          <p:nvPr>
            <p:ph type="ftr" sz="quarter" idx="11"/>
          </p:nvPr>
        </p:nvSpPr>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338554"/>
          </a:xfrm>
          <a:prstGeom prst="rect">
            <a:avLst/>
          </a:prstGeom>
          <a:noFill/>
        </p:spPr>
        <p:txBody>
          <a:bodyPr wrap="square" rtlCol="0">
            <a:spAutoFit/>
          </a:bodyPr>
          <a:lstStyle/>
          <a:p>
            <a:fld id="{3608B259-4EAF-4078-B9AB-1627AE8B9214}" type="slidenum">
              <a:rPr lang="en-GB" sz="1600" smtClean="0"/>
              <a:t>‹#›</a:t>
            </a:fld>
            <a:endParaRPr lang="en-GB" sz="1600" dirty="0"/>
          </a:p>
        </p:txBody>
      </p:sp>
    </p:spTree>
    <p:extLst>
      <p:ext uri="{BB962C8B-B14F-4D97-AF65-F5344CB8AC3E}">
        <p14:creationId xmlns:p14="http://schemas.microsoft.com/office/powerpoint/2010/main" val="3622430179"/>
      </p:ext>
    </p:extLst>
  </p:cSld>
  <p:clrMapOvr>
    <a:masterClrMapping/>
  </p:clrMapOvr>
  <p:transition spd="slow">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Date Placeholder 6">
            <a:extLst>
              <a:ext uri="{FF2B5EF4-FFF2-40B4-BE49-F238E27FC236}">
                <a16:creationId xmlns:a16="http://schemas.microsoft.com/office/drawing/2014/main" id="{4CC4484E-6B92-B3C3-0AE1-707B617B26D8}"/>
              </a:ext>
            </a:extLst>
          </p:cNvPr>
          <p:cNvSpPr txBox="1">
            <a:spLocks/>
          </p:cNvSpPr>
          <p:nvPr userDrawn="1"/>
        </p:nvSpPr>
        <p:spPr>
          <a:xfrm>
            <a:off x="8316416" y="6309320"/>
            <a:ext cx="693440" cy="365125"/>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a:lstStyle>
          <a:p>
            <a:fld id="{00ADBB8C-D81D-4FDC-9E19-56F5754AD328}" type="slidenum">
              <a:rPr lang="en-GB" smtClean="0"/>
              <a:pPr/>
              <a:t>‹#›</a:t>
            </a:fld>
            <a:endParaRPr lang="en-US" dirty="0"/>
          </a:p>
        </p:txBody>
      </p:sp>
    </p:spTree>
    <p:extLst>
      <p:ext uri="{BB962C8B-B14F-4D97-AF65-F5344CB8AC3E}">
        <p14:creationId xmlns:p14="http://schemas.microsoft.com/office/powerpoint/2010/main" val="4116900004"/>
      </p:ext>
    </p:extLst>
  </p:cSld>
  <p:clrMapOvr>
    <a:masterClrMapping/>
  </p:clrMapOvr>
  <p:transition spd="slow">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wrap="square" anchor="t"/>
          <a:lstStyle>
            <a:lvl1pPr algn="l">
              <a:defRPr sz="4000" b="1" cap="none">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2987702741"/>
      </p:ext>
    </p:extLst>
  </p:cSld>
  <p:clrMapOvr>
    <a:masterClrMapping/>
  </p:clrMapOvr>
  <p:transition spd="slow">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7"/>
          <p:cNvSpPr>
            <a:spLocks noGrp="1"/>
          </p:cNvSpPr>
          <p:nvPr>
            <p:ph type="ftr" sz="quarter" idx="11"/>
          </p:nvPr>
        </p:nvSpPr>
        <p:spPr/>
        <p:txBody>
          <a:bodyPr/>
          <a:lstStyle/>
          <a:p>
            <a:pPr algn="l"/>
            <a:r>
              <a:rPr lang="en-GB"/>
              <a:t>CIS041-3 Advanced Information Technology</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2028536"/>
      </p:ext>
    </p:extLst>
  </p:cSld>
  <p:clrMapOvr>
    <a:masterClrMapping/>
  </p:clrMapOvr>
  <p:transition spd="slow">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Date Placeholder 2"/>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3"/>
          <p:cNvSpPr>
            <a:spLocks noGrp="1"/>
          </p:cNvSpPr>
          <p:nvPr>
            <p:ph type="ftr" sz="quarter" idx="11"/>
          </p:nvPr>
        </p:nvSpPr>
        <p:spPr>
          <a:xfrm>
            <a:off x="179512" y="6309320"/>
            <a:ext cx="4392488" cy="365125"/>
          </a:xfrm>
        </p:spPr>
        <p:txBody>
          <a:bodyPr/>
          <a:lstStyle/>
          <a:p>
            <a:pPr algn="l"/>
            <a:r>
              <a:rPr lang="en-GB"/>
              <a:t>CIS041-3 Advanced Information Technology</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53538539"/>
      </p:ext>
    </p:extLst>
  </p:cSld>
  <p:clrMapOvr>
    <a:masterClrMapping/>
  </p:clrMapOvr>
  <p:transition spd="slow">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Slide">
    <p:bg>
      <p:bgPr>
        <a:solidFill>
          <a:srgbClr val="233337"/>
        </a:solidFill>
        <a:effectLst/>
      </p:bgPr>
    </p:bg>
    <p:spTree>
      <p:nvGrpSpPr>
        <p:cNvPr id="1" name=""/>
        <p:cNvGrpSpPr/>
        <p:nvPr/>
      </p:nvGrpSpPr>
      <p:grpSpPr>
        <a:xfrm>
          <a:off x="0" y="0"/>
          <a:ext cx="0" cy="0"/>
          <a:chOff x="0" y="0"/>
          <a:chExt cx="0" cy="0"/>
        </a:xfrm>
      </p:grpSpPr>
      <p:sp>
        <p:nvSpPr>
          <p:cNvPr id="4" name="TextBox 3"/>
          <p:cNvSpPr txBox="1"/>
          <p:nvPr/>
        </p:nvSpPr>
        <p:spPr>
          <a:xfrm>
            <a:off x="1084263" y="1981200"/>
            <a:ext cx="3013075" cy="646113"/>
          </a:xfrm>
          <a:prstGeom prst="rect">
            <a:avLst/>
          </a:prstGeom>
          <a:noFill/>
        </p:spPr>
        <p:txBody>
          <a:bodyPr wrap="none">
            <a:spAutoFit/>
          </a:bodyPr>
          <a:lstStyle/>
          <a:p>
            <a:pPr>
              <a:defRPr/>
            </a:pPr>
            <a:r>
              <a:rPr lang="en-US" sz="3600">
                <a:solidFill>
                  <a:srgbClr val="FBFCFF"/>
                </a:solidFill>
                <a:latin typeface="Calibri" charset="0"/>
                <a:ea typeface="Arial Unicode MS" charset="0"/>
              </a:rPr>
              <a:t>Introduction to</a:t>
            </a:r>
          </a:p>
        </p:txBody>
      </p:sp>
      <p:sp>
        <p:nvSpPr>
          <p:cNvPr id="5" name="Rectangle 4"/>
          <p:cNvSpPr/>
          <p:nvPr/>
        </p:nvSpPr>
        <p:spPr>
          <a:xfrm>
            <a:off x="0" y="0"/>
            <a:ext cx="9144000" cy="304800"/>
          </a:xfrm>
          <a:prstGeom prst="rect">
            <a:avLst/>
          </a:prstGeom>
          <a:solidFill>
            <a:srgbClr val="139CB7"/>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Arial Unicode MS" charset="0"/>
              <a:cs typeface="Arial Unicode MS" charset="0"/>
            </a:endParaRPr>
          </a:p>
        </p:txBody>
      </p:sp>
      <p:sp>
        <p:nvSpPr>
          <p:cNvPr id="6" name="Rectangle 5"/>
          <p:cNvSpPr/>
          <p:nvPr/>
        </p:nvSpPr>
        <p:spPr>
          <a:xfrm>
            <a:off x="830263" y="2590800"/>
            <a:ext cx="5646737" cy="830263"/>
          </a:xfrm>
          <a:prstGeom prst="rect">
            <a:avLst/>
          </a:prstGeom>
        </p:spPr>
        <p:txBody>
          <a:bodyPr wrap="none">
            <a:spAutoFit/>
          </a:bodyPr>
          <a:lstStyle/>
          <a:p>
            <a:pPr>
              <a:defRPr/>
            </a:pPr>
            <a:r>
              <a:rPr lang="en-US" sz="4800" b="1">
                <a:solidFill>
                  <a:srgbClr val="139CB7"/>
                </a:solidFill>
                <a:latin typeface="Calibri" charset="0"/>
                <a:ea typeface="Arial Unicode MS" charset="0"/>
              </a:rPr>
              <a:t>Information Retrieval</a:t>
            </a:r>
          </a:p>
        </p:txBody>
      </p:sp>
      <p:sp>
        <p:nvSpPr>
          <p:cNvPr id="3" name="Subtitle 2"/>
          <p:cNvSpPr>
            <a:spLocks noGrp="1"/>
          </p:cNvSpPr>
          <p:nvPr>
            <p:ph type="subTitle" idx="1"/>
          </p:nvPr>
        </p:nvSpPr>
        <p:spPr>
          <a:xfrm>
            <a:off x="1371600" y="3886200"/>
            <a:ext cx="6400800" cy="2362200"/>
          </a:xfrm>
        </p:spPr>
        <p:txBody>
          <a:bodyPr/>
          <a:lstStyle>
            <a:lvl1pPr marL="0" indent="0" algn="ctr">
              <a:buNone/>
              <a:defRPr>
                <a:solidFill>
                  <a:srgbClr val="4370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p:txBody>
          <a:bodyPr/>
          <a:lstStyle>
            <a:lvl1pPr>
              <a:defRPr>
                <a:solidFill>
                  <a:srgbClr val="437085"/>
                </a:solidFill>
              </a:defRPr>
            </a:lvl1pPr>
          </a:lstStyle>
          <a:p>
            <a:pPr>
              <a:defRPr/>
            </a:pPr>
            <a:endParaRPr lang="en-US"/>
          </a:p>
        </p:txBody>
      </p:sp>
      <p:sp>
        <p:nvSpPr>
          <p:cNvPr id="8" name="Footer Placeholder 4"/>
          <p:cNvSpPr>
            <a:spLocks noGrp="1"/>
          </p:cNvSpPr>
          <p:nvPr>
            <p:ph type="ftr" sz="quarter" idx="11"/>
          </p:nvPr>
        </p:nvSpPr>
        <p:spPr/>
        <p:txBody>
          <a:bodyPr/>
          <a:lstStyle>
            <a:lvl1pPr>
              <a:defRPr>
                <a:solidFill>
                  <a:srgbClr val="437085"/>
                </a:solidFill>
              </a:defRPr>
            </a:lvl1pPr>
          </a:lstStyle>
          <a:p>
            <a:pPr>
              <a:defRPr/>
            </a:pPr>
            <a:r>
              <a:rPr lang="en-US"/>
              <a:t>CIS041-3 Advanced Information Technology</a:t>
            </a:r>
          </a:p>
        </p:txBody>
      </p:sp>
      <p:sp>
        <p:nvSpPr>
          <p:cNvPr id="9" name="Slide Number Placeholder 5"/>
          <p:cNvSpPr>
            <a:spLocks noGrp="1"/>
          </p:cNvSpPr>
          <p:nvPr>
            <p:ph type="sldNum" sz="quarter" idx="12"/>
          </p:nvPr>
        </p:nvSpPr>
        <p:spPr/>
        <p:txBody>
          <a:bodyPr/>
          <a:lstStyle>
            <a:lvl1pPr>
              <a:defRPr>
                <a:solidFill>
                  <a:srgbClr val="437085"/>
                </a:solidFill>
              </a:defRPr>
            </a:lvl1pPr>
          </a:lstStyle>
          <a:p>
            <a:fld id="{35FB3C54-3D1D-C348-A420-03894B8BD6A6}" type="slidenum">
              <a:rPr lang="en-US"/>
              <a:pPr/>
              <a:t>‹#›</a:t>
            </a:fld>
            <a:endParaRPr lang="en-US"/>
          </a:p>
        </p:txBody>
      </p:sp>
    </p:spTree>
    <p:extLst>
      <p:ext uri="{BB962C8B-B14F-4D97-AF65-F5344CB8AC3E}">
        <p14:creationId xmlns:p14="http://schemas.microsoft.com/office/powerpoint/2010/main" val="1490921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CIS041-3 Advanced Information Technology</a:t>
            </a:r>
          </a:p>
        </p:txBody>
      </p:sp>
      <p:sp>
        <p:nvSpPr>
          <p:cNvPr id="7" name="Slide Number Placeholder 5"/>
          <p:cNvSpPr>
            <a:spLocks noGrp="1"/>
          </p:cNvSpPr>
          <p:nvPr>
            <p:ph type="sldNum" sz="quarter" idx="12"/>
          </p:nvPr>
        </p:nvSpPr>
        <p:spPr/>
        <p:txBody>
          <a:bodyPr/>
          <a:lstStyle>
            <a:lvl1pPr>
              <a:defRPr/>
            </a:lvl1pPr>
          </a:lstStyle>
          <a:p>
            <a:fld id="{7EACF392-58D8-1B4E-B943-6008264DDE03}" type="slidenum">
              <a:rPr lang="en-US"/>
              <a:pPr/>
              <a:t>‹#›</a:t>
            </a:fld>
            <a:endParaRPr lang="en-US"/>
          </a:p>
        </p:txBody>
      </p:sp>
    </p:spTree>
    <p:extLst>
      <p:ext uri="{BB962C8B-B14F-4D97-AF65-F5344CB8AC3E}">
        <p14:creationId xmlns:p14="http://schemas.microsoft.com/office/powerpoint/2010/main" val="310303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95536" y="1556792"/>
            <a:ext cx="8215064" cy="4680520"/>
          </a:xfrm>
        </p:spPr>
        <p:txBody>
          <a:bodyPr/>
          <a:lstStyle>
            <a:lvl1pPr>
              <a:defRPr sz="2400"/>
            </a:lvl1pPr>
            <a:lvl2pPr>
              <a:defRPr sz="2000"/>
            </a:lvl2pPr>
            <a:lvl3pPr>
              <a:defRPr sz="1800"/>
            </a:lvl3pPr>
            <a:lvl4pPr>
              <a:defRPr sz="16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Footer Placeholder 9"/>
          <p:cNvSpPr>
            <a:spLocks noGrp="1"/>
          </p:cNvSpPr>
          <p:nvPr>
            <p:ph type="ftr" sz="quarter" idx="11"/>
          </p:nvPr>
        </p:nvSpPr>
        <p:spPr>
          <a:xfrm>
            <a:off x="179512" y="6309320"/>
            <a:ext cx="2952328" cy="365125"/>
          </a:xfrm>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338554"/>
          </a:xfrm>
          <a:prstGeom prst="rect">
            <a:avLst/>
          </a:prstGeom>
          <a:noFill/>
        </p:spPr>
        <p:txBody>
          <a:bodyPr wrap="square" rtlCol="0">
            <a:spAutoFit/>
          </a:bodyPr>
          <a:lstStyle/>
          <a:p>
            <a:fld id="{3608B259-4EAF-4078-B9AB-1627AE8B9214}" type="slidenum">
              <a:rPr lang="en-GB" sz="1600" smtClean="0"/>
              <a:t>‹#›</a:t>
            </a:fld>
            <a:endParaRPr lang="en-GB" sz="1600" dirty="0"/>
          </a:p>
        </p:txBody>
      </p:sp>
    </p:spTree>
    <p:extLst>
      <p:ext uri="{BB962C8B-B14F-4D97-AF65-F5344CB8AC3E}">
        <p14:creationId xmlns:p14="http://schemas.microsoft.com/office/powerpoint/2010/main" val="3528553154"/>
      </p:ext>
    </p:extLst>
  </p:cSld>
  <p:clrMapOvr>
    <a:masterClrMapping/>
  </p:clrMapOvr>
  <p:transition spd="slow">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CIS041-3 Advanced Information Technology</a:t>
            </a:r>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 name="Date Placeholder 6">
            <a:extLst>
              <a:ext uri="{FF2B5EF4-FFF2-40B4-BE49-F238E27FC236}">
                <a16:creationId xmlns:a16="http://schemas.microsoft.com/office/drawing/2014/main" id="{4CC4484E-6B92-B3C3-0AE1-707B617B26D8}"/>
              </a:ext>
            </a:extLst>
          </p:cNvPr>
          <p:cNvSpPr txBox="1">
            <a:spLocks/>
          </p:cNvSpPr>
          <p:nvPr userDrawn="1"/>
        </p:nvSpPr>
        <p:spPr>
          <a:xfrm>
            <a:off x="8316416" y="6309320"/>
            <a:ext cx="693440" cy="365125"/>
          </a:xfrm>
          <a:prstGeom prst="rect">
            <a:avLst/>
          </a:prstGeom>
        </p:spPr>
        <p:txBody>
          <a:bodyPr/>
          <a:lstStyle>
            <a:defPPr>
              <a:defRPr lang="en-US"/>
            </a:defPPr>
            <a:lvl1pPr algn="l" rtl="0" fontAlgn="base">
              <a:spcBef>
                <a:spcPct val="0"/>
              </a:spcBef>
              <a:spcAft>
                <a:spcPct val="0"/>
              </a:spcAft>
              <a:defRPr sz="14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a:lstStyle>
          <a:p>
            <a:fld id="{00ADBB8C-D81D-4FDC-9E19-56F5754AD328}" type="slidenum">
              <a:rPr lang="en-GB" smtClean="0"/>
              <a:pPr/>
              <a:t>‹#›</a:t>
            </a:fld>
            <a:endParaRPr lang="en-US" dirty="0"/>
          </a:p>
        </p:txBody>
      </p:sp>
    </p:spTree>
    <p:extLst>
      <p:ext uri="{BB962C8B-B14F-4D97-AF65-F5344CB8AC3E}">
        <p14:creationId xmlns:p14="http://schemas.microsoft.com/office/powerpoint/2010/main" val="4234999362"/>
      </p:ext>
    </p:extLst>
  </p:cSld>
  <p:clrMapOvr>
    <a:masterClrMapping/>
  </p:clrMapOvr>
  <p:transition spd="slow">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wrap="square" anchor="t"/>
          <a:lstStyle>
            <a:lvl1pPr algn="l">
              <a:defRPr sz="4000" b="1" cap="none">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1532392398"/>
      </p:ext>
    </p:extLst>
  </p:cSld>
  <p:clrMapOvr>
    <a:masterClrMapping/>
  </p:clrMapOvr>
  <p:transition spd="slow">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7"/>
          <p:cNvSpPr>
            <a:spLocks noGrp="1"/>
          </p:cNvSpPr>
          <p:nvPr>
            <p:ph type="ftr" sz="quarter" idx="11"/>
          </p:nvPr>
        </p:nvSpPr>
        <p:spPr/>
        <p:txBody>
          <a:bodyPr/>
          <a:lstStyle/>
          <a:p>
            <a:pPr algn="l"/>
            <a:r>
              <a:rPr lang="en-GB"/>
              <a:t>CIS041-3 Advanced Information Technology</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7002041"/>
      </p:ext>
    </p:extLst>
  </p:cSld>
  <p:clrMapOvr>
    <a:masterClrMapping/>
  </p:clrMapOvr>
  <p:transition spd="slow">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Date Placeholder 2"/>
          <p:cNvSpPr>
            <a:spLocks noGrp="1"/>
          </p:cNvSpPr>
          <p:nvPr>
            <p:ph type="dt" sz="half" idx="10"/>
          </p:nvPr>
        </p:nvSpPr>
        <p:spPr>
          <a:xfrm>
            <a:off x="8316416" y="6309320"/>
            <a:ext cx="693440" cy="365125"/>
          </a:xfrm>
          <a:prstGeom prst="rect">
            <a:avLst/>
          </a:prstGeom>
        </p:spPr>
        <p:txBody>
          <a:bodyPr/>
          <a:lstStyle>
            <a:lvl1pPr>
              <a:defRPr sz="1400"/>
            </a:lvl1pPr>
          </a:lstStyle>
          <a:p>
            <a:endParaRPr lang="en-US" dirty="0"/>
          </a:p>
        </p:txBody>
      </p:sp>
      <p:sp>
        <p:nvSpPr>
          <p:cNvPr id="8" name="Footer Placeholder 3"/>
          <p:cNvSpPr>
            <a:spLocks noGrp="1"/>
          </p:cNvSpPr>
          <p:nvPr>
            <p:ph type="ftr" sz="quarter" idx="11"/>
          </p:nvPr>
        </p:nvSpPr>
        <p:spPr>
          <a:xfrm>
            <a:off x="179512" y="6309320"/>
            <a:ext cx="4392488" cy="365125"/>
          </a:xfrm>
        </p:spPr>
        <p:txBody>
          <a:bodyPr/>
          <a:lstStyle/>
          <a:p>
            <a:pPr algn="l"/>
            <a:r>
              <a:rPr lang="en-GB"/>
              <a:t>CIS041-3 Advanced Information Technology</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3743"/>
      </p:ext>
    </p:extLst>
  </p:cSld>
  <p:clrMapOvr>
    <a:masterClrMapping/>
  </p:clrMapOvr>
  <p:transition spd="slow">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bg>
      <p:bgPr>
        <a:solidFill>
          <a:srgbClr val="233337"/>
        </a:solidFill>
        <a:effectLst/>
      </p:bgPr>
    </p:bg>
    <p:spTree>
      <p:nvGrpSpPr>
        <p:cNvPr id="1" name=""/>
        <p:cNvGrpSpPr/>
        <p:nvPr/>
      </p:nvGrpSpPr>
      <p:grpSpPr>
        <a:xfrm>
          <a:off x="0" y="0"/>
          <a:ext cx="0" cy="0"/>
          <a:chOff x="0" y="0"/>
          <a:chExt cx="0" cy="0"/>
        </a:xfrm>
      </p:grpSpPr>
      <p:sp>
        <p:nvSpPr>
          <p:cNvPr id="4" name="TextBox 3"/>
          <p:cNvSpPr txBox="1"/>
          <p:nvPr/>
        </p:nvSpPr>
        <p:spPr>
          <a:xfrm>
            <a:off x="1084263" y="1981200"/>
            <a:ext cx="3013075" cy="646113"/>
          </a:xfrm>
          <a:prstGeom prst="rect">
            <a:avLst/>
          </a:prstGeom>
          <a:noFill/>
        </p:spPr>
        <p:txBody>
          <a:bodyPr wrap="none">
            <a:spAutoFit/>
          </a:bodyPr>
          <a:lstStyle/>
          <a:p>
            <a:pPr>
              <a:defRPr/>
            </a:pPr>
            <a:r>
              <a:rPr lang="en-US" sz="3600">
                <a:solidFill>
                  <a:srgbClr val="FBFCFF"/>
                </a:solidFill>
                <a:latin typeface="Calibri" charset="0"/>
                <a:ea typeface="Arial Unicode MS" charset="0"/>
              </a:rPr>
              <a:t>Introduction to</a:t>
            </a:r>
          </a:p>
        </p:txBody>
      </p:sp>
      <p:sp>
        <p:nvSpPr>
          <p:cNvPr id="5" name="Rectangle 4"/>
          <p:cNvSpPr/>
          <p:nvPr/>
        </p:nvSpPr>
        <p:spPr>
          <a:xfrm>
            <a:off x="0" y="0"/>
            <a:ext cx="9144000" cy="304800"/>
          </a:xfrm>
          <a:prstGeom prst="rect">
            <a:avLst/>
          </a:prstGeom>
          <a:solidFill>
            <a:srgbClr val="139CB7"/>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Arial Unicode MS" charset="0"/>
              <a:cs typeface="Arial Unicode MS" charset="0"/>
            </a:endParaRPr>
          </a:p>
        </p:txBody>
      </p:sp>
      <p:sp>
        <p:nvSpPr>
          <p:cNvPr id="6" name="Rectangle 5"/>
          <p:cNvSpPr/>
          <p:nvPr/>
        </p:nvSpPr>
        <p:spPr>
          <a:xfrm>
            <a:off x="830263" y="2590800"/>
            <a:ext cx="5646737" cy="830263"/>
          </a:xfrm>
          <a:prstGeom prst="rect">
            <a:avLst/>
          </a:prstGeom>
        </p:spPr>
        <p:txBody>
          <a:bodyPr wrap="none">
            <a:spAutoFit/>
          </a:bodyPr>
          <a:lstStyle/>
          <a:p>
            <a:pPr>
              <a:defRPr/>
            </a:pPr>
            <a:r>
              <a:rPr lang="en-US" sz="4800" b="1">
                <a:solidFill>
                  <a:srgbClr val="139CB7"/>
                </a:solidFill>
                <a:latin typeface="Calibri" charset="0"/>
                <a:ea typeface="Arial Unicode MS" charset="0"/>
              </a:rPr>
              <a:t>Information Retrieval</a:t>
            </a:r>
          </a:p>
        </p:txBody>
      </p:sp>
      <p:sp>
        <p:nvSpPr>
          <p:cNvPr id="3" name="Subtitle 2"/>
          <p:cNvSpPr>
            <a:spLocks noGrp="1"/>
          </p:cNvSpPr>
          <p:nvPr>
            <p:ph type="subTitle" idx="1"/>
          </p:nvPr>
        </p:nvSpPr>
        <p:spPr>
          <a:xfrm>
            <a:off x="1371600" y="3886200"/>
            <a:ext cx="6400800" cy="2362200"/>
          </a:xfrm>
        </p:spPr>
        <p:txBody>
          <a:bodyPr/>
          <a:lstStyle>
            <a:lvl1pPr marL="0" indent="0" algn="ctr">
              <a:buNone/>
              <a:defRPr>
                <a:solidFill>
                  <a:srgbClr val="4370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10"/>
          </p:nvPr>
        </p:nvSpPr>
        <p:spPr/>
        <p:txBody>
          <a:bodyPr/>
          <a:lstStyle>
            <a:lvl1pPr>
              <a:defRPr>
                <a:solidFill>
                  <a:srgbClr val="437085"/>
                </a:solidFill>
              </a:defRPr>
            </a:lvl1pPr>
          </a:lstStyle>
          <a:p>
            <a:pPr>
              <a:defRPr/>
            </a:pPr>
            <a:endParaRPr lang="en-US"/>
          </a:p>
        </p:txBody>
      </p:sp>
      <p:sp>
        <p:nvSpPr>
          <p:cNvPr id="8" name="Footer Placeholder 4"/>
          <p:cNvSpPr>
            <a:spLocks noGrp="1"/>
          </p:cNvSpPr>
          <p:nvPr>
            <p:ph type="ftr" sz="quarter" idx="11"/>
          </p:nvPr>
        </p:nvSpPr>
        <p:spPr/>
        <p:txBody>
          <a:bodyPr/>
          <a:lstStyle>
            <a:lvl1pPr>
              <a:defRPr>
                <a:solidFill>
                  <a:srgbClr val="437085"/>
                </a:solidFill>
              </a:defRPr>
            </a:lvl1pPr>
          </a:lstStyle>
          <a:p>
            <a:pPr>
              <a:defRPr/>
            </a:pPr>
            <a:r>
              <a:rPr lang="en-US"/>
              <a:t>CIS041-3 Advanced Information Technology</a:t>
            </a:r>
          </a:p>
        </p:txBody>
      </p:sp>
      <p:sp>
        <p:nvSpPr>
          <p:cNvPr id="9" name="Slide Number Placeholder 5"/>
          <p:cNvSpPr>
            <a:spLocks noGrp="1"/>
          </p:cNvSpPr>
          <p:nvPr>
            <p:ph type="sldNum" sz="quarter" idx="12"/>
          </p:nvPr>
        </p:nvSpPr>
        <p:spPr/>
        <p:txBody>
          <a:bodyPr/>
          <a:lstStyle>
            <a:lvl1pPr>
              <a:defRPr>
                <a:solidFill>
                  <a:srgbClr val="437085"/>
                </a:solidFill>
              </a:defRPr>
            </a:lvl1pPr>
          </a:lstStyle>
          <a:p>
            <a:fld id="{35FB3C54-3D1D-C348-A420-03894B8BD6A6}" type="slidenum">
              <a:rPr lang="en-US"/>
              <a:pPr/>
              <a:t>‹#›</a:t>
            </a:fld>
            <a:endParaRPr lang="en-US"/>
          </a:p>
        </p:txBody>
      </p:sp>
    </p:spTree>
    <p:extLst>
      <p:ext uri="{BB962C8B-B14F-4D97-AF65-F5344CB8AC3E}">
        <p14:creationId xmlns:p14="http://schemas.microsoft.com/office/powerpoint/2010/main" val="268097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CIS041-3 Advanced Information Technology</a:t>
            </a:r>
          </a:p>
        </p:txBody>
      </p:sp>
      <p:sp>
        <p:nvSpPr>
          <p:cNvPr id="7" name="Slide Number Placeholder 5"/>
          <p:cNvSpPr>
            <a:spLocks noGrp="1"/>
          </p:cNvSpPr>
          <p:nvPr>
            <p:ph type="sldNum" sz="quarter" idx="12"/>
          </p:nvPr>
        </p:nvSpPr>
        <p:spPr/>
        <p:txBody>
          <a:bodyPr/>
          <a:lstStyle>
            <a:lvl1pPr>
              <a:defRPr/>
            </a:lvl1pPr>
          </a:lstStyle>
          <a:p>
            <a:fld id="{7EACF392-58D8-1B4E-B943-6008264DDE03}" type="slidenum">
              <a:rPr lang="en-US"/>
              <a:pPr/>
              <a:t>‹#›</a:t>
            </a:fld>
            <a:endParaRPr lang="en-US"/>
          </a:p>
        </p:txBody>
      </p:sp>
    </p:spTree>
    <p:extLst>
      <p:ext uri="{BB962C8B-B14F-4D97-AF65-F5344CB8AC3E}">
        <p14:creationId xmlns:p14="http://schemas.microsoft.com/office/powerpoint/2010/main" val="30468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1DAF31-B567-2EAF-A006-4D241FAA97F1}"/>
              </a:ext>
            </a:extLst>
          </p:cNvPr>
          <p:cNvSpPr>
            <a:spLocks noGrp="1"/>
          </p:cNvSpPr>
          <p:nvPr>
            <p:ph type="dt" sz="half" idx="10"/>
          </p:nvPr>
        </p:nvSpPr>
        <p:spPr/>
        <p:txBody>
          <a:bodyPr/>
          <a:lstStyle>
            <a:lvl1pPr eaLnBrk="0" hangingPunct="0">
              <a:defRPr>
                <a:latin typeface="Verdana" pitchFamily="34" charset="0"/>
              </a:defRPr>
            </a:lvl1pPr>
          </a:lstStyle>
          <a:p>
            <a:pPr>
              <a:defRPr/>
            </a:pPr>
            <a:endParaRPr lang="en-GB" dirty="0"/>
          </a:p>
        </p:txBody>
      </p:sp>
      <p:sp>
        <p:nvSpPr>
          <p:cNvPr id="3" name="Footer Placeholder 4">
            <a:extLst>
              <a:ext uri="{FF2B5EF4-FFF2-40B4-BE49-F238E27FC236}">
                <a16:creationId xmlns:a16="http://schemas.microsoft.com/office/drawing/2014/main" id="{CC81E44C-264E-2EBB-AFC1-044CE7ED74B7}"/>
              </a:ext>
            </a:extLst>
          </p:cNvPr>
          <p:cNvSpPr>
            <a:spLocks noGrp="1"/>
          </p:cNvSpPr>
          <p:nvPr>
            <p:ph type="ftr" sz="quarter" idx="11"/>
          </p:nvPr>
        </p:nvSpPr>
        <p:spPr/>
        <p:txBody>
          <a:bodyPr/>
          <a:lstStyle>
            <a:lvl1pPr eaLnBrk="0" hangingPunct="0">
              <a:defRPr>
                <a:latin typeface="Verdana" pitchFamily="34" charset="0"/>
              </a:defRPr>
            </a:lvl1pPr>
          </a:lstStyle>
          <a:p>
            <a:pPr>
              <a:defRPr/>
            </a:pPr>
            <a:r>
              <a:rPr lang="en-US"/>
              <a:t>CIS041-3 Advanced Information Technology</a:t>
            </a:r>
            <a:endParaRPr lang="en-GB" dirty="0"/>
          </a:p>
        </p:txBody>
      </p:sp>
      <p:sp>
        <p:nvSpPr>
          <p:cNvPr id="4" name="Slide Number Placeholder 5">
            <a:extLst>
              <a:ext uri="{FF2B5EF4-FFF2-40B4-BE49-F238E27FC236}">
                <a16:creationId xmlns:a16="http://schemas.microsoft.com/office/drawing/2014/main" id="{CA8DDFEF-B2EF-E887-2012-DC788FC7437D}"/>
              </a:ext>
            </a:extLst>
          </p:cNvPr>
          <p:cNvSpPr>
            <a:spLocks noGrp="1"/>
          </p:cNvSpPr>
          <p:nvPr>
            <p:ph type="sldNum" sz="quarter" idx="12"/>
          </p:nvPr>
        </p:nvSpPr>
        <p:spPr/>
        <p:txBody>
          <a:bodyPr/>
          <a:lstStyle>
            <a:lvl1pPr eaLnBrk="0" hangingPunct="0">
              <a:defRPr>
                <a:latin typeface="Verdana" panose="020B0604030504040204" pitchFamily="34" charset="0"/>
              </a:defRPr>
            </a:lvl1pPr>
          </a:lstStyle>
          <a:p>
            <a:fld id="{B02971D9-B790-4974-AA42-0F6732D8D5B8}" type="slidenum">
              <a:rPr lang="en-GB" altLang="en-US"/>
              <a:pPr/>
              <a:t>‹#›</a:t>
            </a:fld>
            <a:endParaRPr lang="en-GB" altLang="en-US"/>
          </a:p>
        </p:txBody>
      </p:sp>
    </p:spTree>
    <p:extLst>
      <p:ext uri="{BB962C8B-B14F-4D97-AF65-F5344CB8AC3E}">
        <p14:creationId xmlns:p14="http://schemas.microsoft.com/office/powerpoint/2010/main" val="417012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chemeClr val="tx1"/>
                </a:solidFill>
                <a:latin typeface="+mn-lt"/>
              </a:defRPr>
            </a:lvl1pPr>
          </a:lstStyle>
          <a:p>
            <a:pPr algn="l"/>
            <a:r>
              <a:rPr lang="en-GB" dirty="0"/>
              <a:t>CIS041-3 Advanced Information Technology</a:t>
            </a:r>
            <a:endParaRPr lang="en-US" dirty="0"/>
          </a:p>
        </p:txBody>
      </p:sp>
      <p:sp>
        <p:nvSpPr>
          <p:cNvPr id="2" name="Date Placeholder 6">
            <a:extLst>
              <a:ext uri="{FF2B5EF4-FFF2-40B4-BE49-F238E27FC236}">
                <a16:creationId xmlns:a16="http://schemas.microsoft.com/office/drawing/2014/main" id="{CD8E5340-BE14-44E5-DB64-05DBA69C3209}"/>
              </a:ext>
            </a:extLst>
          </p:cNvPr>
          <p:cNvSpPr>
            <a:spLocks noGrp="1"/>
          </p:cNvSpPr>
          <p:nvPr>
            <p:ph type="dt" sz="half" idx="2"/>
          </p:nvPr>
        </p:nvSpPr>
        <p:spPr>
          <a:xfrm>
            <a:off x="8316416" y="6309320"/>
            <a:ext cx="693440" cy="365125"/>
          </a:xfrm>
          <a:prstGeom prst="rect">
            <a:avLst/>
          </a:prstGeom>
        </p:spPr>
        <p:txBody>
          <a:bodyPr/>
          <a:lstStyle>
            <a:lvl1pPr>
              <a:defRPr sz="1400"/>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4" r:id="rId6"/>
    <p:sldLayoutId id="2147483659" r:id="rId7"/>
    <p:sldLayoutId id="2147483660" r:id="rId8"/>
    <p:sldLayoutId id="2147483670" r:id="rId9"/>
  </p:sldLayoutIdLst>
  <p:transition spd="slow">
    <p:zoom dir="in"/>
  </p:transition>
  <p:hf hdr="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rgbClr val="B2B2B2"/>
                </a:solidFill>
                <a:latin typeface="+mn-lt"/>
              </a:defRPr>
            </a:lvl1pPr>
          </a:lstStyle>
          <a:p>
            <a:pPr algn="l"/>
            <a:r>
              <a:rPr lang="en-GB"/>
              <a:t>CIS041-3 Advanced Information Technology</a:t>
            </a:r>
            <a:endParaRPr lang="en-US" dirty="0"/>
          </a:p>
        </p:txBody>
      </p:sp>
      <p:sp>
        <p:nvSpPr>
          <p:cNvPr id="2" name="Date Placeholder 6">
            <a:extLst>
              <a:ext uri="{FF2B5EF4-FFF2-40B4-BE49-F238E27FC236}">
                <a16:creationId xmlns:a16="http://schemas.microsoft.com/office/drawing/2014/main" id="{CD8E5340-BE14-44E5-DB64-05DBA69C3209}"/>
              </a:ext>
            </a:extLst>
          </p:cNvPr>
          <p:cNvSpPr>
            <a:spLocks noGrp="1"/>
          </p:cNvSpPr>
          <p:nvPr>
            <p:ph type="dt" sz="half" idx="2"/>
          </p:nvPr>
        </p:nvSpPr>
        <p:spPr>
          <a:xfrm>
            <a:off x="8316416" y="6309320"/>
            <a:ext cx="693440" cy="365125"/>
          </a:xfrm>
          <a:prstGeom prst="rect">
            <a:avLst/>
          </a:prstGeom>
        </p:spPr>
        <p:txBody>
          <a:bodyPr/>
          <a:lstStyle>
            <a:lvl1pPr>
              <a:defRPr sz="1400"/>
            </a:lvl1pPr>
          </a:lstStyle>
          <a:p>
            <a:endParaRPr lang="en-US" dirty="0"/>
          </a:p>
        </p:txBody>
      </p:sp>
    </p:spTree>
    <p:extLst>
      <p:ext uri="{BB962C8B-B14F-4D97-AF65-F5344CB8AC3E}">
        <p14:creationId xmlns:p14="http://schemas.microsoft.com/office/powerpoint/2010/main" val="2249489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ransition spd="slow">
    <p:zoom dir="in"/>
  </p:transition>
  <p:hf hdr="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2" Type="http://schemas.openxmlformats.org/officeDocument/2006/relationships/hyperlink" Target="https://cloud.google.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edureka.co/blog/hive-tutorial/" TargetMode="External"/><Relationship Id="rId3" Type="http://schemas.openxmlformats.org/officeDocument/2006/relationships/hyperlink" Target="https://www.edureka.co/blog/pig-tutorial/" TargetMode="External"/><Relationship Id="rId7" Type="http://schemas.openxmlformats.org/officeDocument/2006/relationships/hyperlink" Target="https://www.edureka.co/blog/splunk-tutorial" TargetMode="External"/><Relationship Id="rId2" Type="http://schemas.openxmlformats.org/officeDocument/2006/relationships/hyperlink" Target="https://www.edureka.co/blog/hadoop-career/" TargetMode="External"/><Relationship Id="rId1" Type="http://schemas.openxmlformats.org/officeDocument/2006/relationships/slideLayout" Target="../slideLayouts/slideLayout2.xml"/><Relationship Id="rId6" Type="http://schemas.openxmlformats.org/officeDocument/2006/relationships/hyperlink" Target="https://www.edureka.co/blog/talend-big-data-tutorial/" TargetMode="External"/><Relationship Id="rId5" Type="http://schemas.openxmlformats.org/officeDocument/2006/relationships/hyperlink" Target="https://www.edureka.co/blog/spark-streaming/" TargetMode="External"/><Relationship Id="rId10" Type="http://schemas.openxmlformats.org/officeDocument/2006/relationships/image" Target="../media/image28.png"/><Relationship Id="rId4" Type="http://schemas.openxmlformats.org/officeDocument/2006/relationships/hyperlink" Target="https://www.edureka.co/blog/hbase-tutorial" TargetMode="External"/><Relationship Id="rId9" Type="http://schemas.openxmlformats.org/officeDocument/2006/relationships/hyperlink" Target="https://www.edureka.co/blog/apache-kafka-next-generation-distributed-messaging-syste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CC6E7A5-68E1-4C20-995B-711BA381D782}"/>
              </a:ext>
            </a:extLst>
          </p:cNvPr>
          <p:cNvSpPr>
            <a:spLocks noGrp="1"/>
          </p:cNvSpPr>
          <p:nvPr>
            <p:ph type="subTitle" idx="1"/>
          </p:nvPr>
        </p:nvSpPr>
        <p:spPr>
          <a:xfrm>
            <a:off x="1547664" y="4077072"/>
            <a:ext cx="6400800" cy="2106801"/>
          </a:xfrm>
        </p:spPr>
        <p:txBody>
          <a:bodyPr/>
          <a:lstStyle/>
          <a:p>
            <a:endParaRPr lang="en-US" dirty="0"/>
          </a:p>
          <a:p>
            <a:r>
              <a:rPr lang="en-US" dirty="0"/>
              <a:t>Gangmin Li</a:t>
            </a:r>
          </a:p>
          <a:p>
            <a:r>
              <a:rPr lang="en-US" dirty="0"/>
              <a:t>(Office hours: 13:00-17:00 every Friday)</a:t>
            </a:r>
          </a:p>
        </p:txBody>
      </p:sp>
      <p:sp>
        <p:nvSpPr>
          <p:cNvPr id="3" name="TextBox 2">
            <a:extLst>
              <a:ext uri="{FF2B5EF4-FFF2-40B4-BE49-F238E27FC236}">
                <a16:creationId xmlns:a16="http://schemas.microsoft.com/office/drawing/2014/main" id="{8AEF7CE0-300F-D558-7E8B-9BE7A2C6A0EA}"/>
              </a:ext>
            </a:extLst>
          </p:cNvPr>
          <p:cNvSpPr txBox="1"/>
          <p:nvPr/>
        </p:nvSpPr>
        <p:spPr>
          <a:xfrm>
            <a:off x="1617440" y="980728"/>
            <a:ext cx="6480720"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Tahoma" charset="0"/>
                <a:ea typeface="MS PGothic" charset="0"/>
                <a:cs typeface="Arial" charset="0"/>
              </a:rPr>
              <a:t>CIS041-3</a:t>
            </a:r>
            <a:r>
              <a:rPr kumimoji="0" lang="en-GB" sz="2200" b="1" i="0" u="none" strike="noStrike" kern="1200" cap="none" spc="0" normalizeH="0" baseline="0" noProof="0" dirty="0">
                <a:ln>
                  <a:noFill/>
                </a:ln>
                <a:solidFill>
                  <a:srgbClr val="000000"/>
                </a:solidFill>
                <a:effectLst/>
                <a:uLnTx/>
                <a:uFillTx/>
                <a:latin typeface="Tahoma" charset="0"/>
                <a:ea typeface="MS PGothic" charset="0"/>
                <a:cs typeface="Arial" charset="0"/>
              </a:rPr>
              <a:t> </a:t>
            </a:r>
            <a:r>
              <a:rPr kumimoji="0" lang="en-GB" sz="2200" b="1" i="0" u="none" strike="noStrike" kern="1200" cap="none" spc="0" normalizeH="0" baseline="0" noProof="0" dirty="0">
                <a:ln>
                  <a:noFill/>
                </a:ln>
                <a:solidFill>
                  <a:srgbClr val="00B050"/>
                </a:solidFill>
                <a:effectLst/>
                <a:uLnTx/>
                <a:uFillTx/>
                <a:latin typeface="Tahoma" charset="0"/>
                <a:ea typeface="MS PGothic" charset="0"/>
                <a:cs typeface="Arial" charset="0"/>
              </a:rPr>
              <a:t>Advanced Information Technology</a:t>
            </a:r>
          </a:p>
        </p:txBody>
      </p:sp>
      <p:sp>
        <p:nvSpPr>
          <p:cNvPr id="4" name="Title 1">
            <a:extLst>
              <a:ext uri="{FF2B5EF4-FFF2-40B4-BE49-F238E27FC236}">
                <a16:creationId xmlns:a16="http://schemas.microsoft.com/office/drawing/2014/main" id="{CF55D318-ECD4-38DB-E6FC-2AB6EB9A600F}"/>
              </a:ext>
            </a:extLst>
          </p:cNvPr>
          <p:cNvSpPr txBox="1">
            <a:spLocks/>
          </p:cNvSpPr>
          <p:nvPr/>
        </p:nvSpPr>
        <p:spPr bwMode="auto">
          <a:xfrm>
            <a:off x="755576" y="1844824"/>
            <a:ext cx="77724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Cambria"/>
                <a:ea typeface="MS PGothic" charset="0"/>
              </a:rPr>
              <a:t>Clouds Computing and BDA</a:t>
            </a:r>
            <a:endParaRPr kumimoji="0" lang="en-US" sz="4000" b="1" i="0" u="none" strike="noStrike" kern="0" cap="none" spc="0" normalizeH="0" baseline="0" noProof="0" dirty="0">
              <a:ln>
                <a:noFill/>
              </a:ln>
              <a:solidFill>
                <a:srgbClr val="000000"/>
              </a:solidFill>
              <a:effectLst/>
              <a:uLnTx/>
              <a:uFillTx/>
              <a:latin typeface="Cambria"/>
              <a:ea typeface="MS PGothic" charset="0"/>
            </a:endParaRPr>
          </a:p>
        </p:txBody>
      </p:sp>
    </p:spTree>
    <p:extLst>
      <p:ext uri="{BB962C8B-B14F-4D97-AF65-F5344CB8AC3E}">
        <p14:creationId xmlns:p14="http://schemas.microsoft.com/office/powerpoint/2010/main" val="3269523725"/>
      </p:ext>
    </p:extLst>
  </p:cSld>
  <p:clrMapOvr>
    <a:masterClrMapping/>
  </p:clrMapOvr>
  <p:transition spd="slow">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8737-11F7-78C3-960A-6E7F98AE6FB0}"/>
              </a:ext>
            </a:extLst>
          </p:cNvPr>
          <p:cNvSpPr>
            <a:spLocks noGrp="1"/>
          </p:cNvSpPr>
          <p:nvPr>
            <p:ph type="title"/>
          </p:nvPr>
        </p:nvSpPr>
        <p:spPr/>
        <p:txBody>
          <a:bodyPr/>
          <a:lstStyle/>
          <a:p>
            <a:r>
              <a:rPr lang="en-GB" dirty="0"/>
              <a:t>Applications</a:t>
            </a:r>
          </a:p>
        </p:txBody>
      </p:sp>
      <p:pic>
        <p:nvPicPr>
          <p:cNvPr id="5" name="Content Placeholder 4">
            <a:extLst>
              <a:ext uri="{FF2B5EF4-FFF2-40B4-BE49-F238E27FC236}">
                <a16:creationId xmlns:a16="http://schemas.microsoft.com/office/drawing/2014/main" id="{97E47934-A26A-2DC3-56E2-71A4AEA69A9D}"/>
              </a:ext>
            </a:extLst>
          </p:cNvPr>
          <p:cNvPicPr>
            <a:picLocks noGrp="1" noChangeAspect="1"/>
          </p:cNvPicPr>
          <p:nvPr>
            <p:ph idx="1"/>
          </p:nvPr>
        </p:nvPicPr>
        <p:blipFill rotWithShape="1">
          <a:blip r:embed="rId2"/>
          <a:srcRect t="7206" b="11025"/>
          <a:stretch/>
        </p:blipFill>
        <p:spPr>
          <a:xfrm>
            <a:off x="340060" y="3687418"/>
            <a:ext cx="2520280" cy="2085749"/>
          </a:xfrm>
          <a:prstGeom prst="rect">
            <a:avLst/>
          </a:prstGeom>
        </p:spPr>
      </p:pic>
      <p:sp>
        <p:nvSpPr>
          <p:cNvPr id="4" name="Footer Placeholder 3">
            <a:extLst>
              <a:ext uri="{FF2B5EF4-FFF2-40B4-BE49-F238E27FC236}">
                <a16:creationId xmlns:a16="http://schemas.microsoft.com/office/drawing/2014/main" id="{8F0E01AB-F7E6-BF2B-6045-29C5F2243F3F}"/>
              </a:ext>
            </a:extLst>
          </p:cNvPr>
          <p:cNvSpPr>
            <a:spLocks noGrp="1"/>
          </p:cNvSpPr>
          <p:nvPr>
            <p:ph type="ftr" sz="quarter" idx="11"/>
          </p:nvPr>
        </p:nvSpPr>
        <p:spPr/>
        <p:txBody>
          <a:bodyPr/>
          <a:lstStyle/>
          <a:p>
            <a:pPr algn="l"/>
            <a:r>
              <a:rPr lang="en-GB"/>
              <a:t>CIS041-3 Advanced Information Technology</a:t>
            </a:r>
            <a:endParaRPr lang="en-US" dirty="0"/>
          </a:p>
        </p:txBody>
      </p:sp>
      <p:pic>
        <p:nvPicPr>
          <p:cNvPr id="6" name="Picture 5">
            <a:extLst>
              <a:ext uri="{FF2B5EF4-FFF2-40B4-BE49-F238E27FC236}">
                <a16:creationId xmlns:a16="http://schemas.microsoft.com/office/drawing/2014/main" id="{B273772B-48FC-C216-728F-ADFA0F4695A6}"/>
              </a:ext>
            </a:extLst>
          </p:cNvPr>
          <p:cNvPicPr>
            <a:picLocks noChangeAspect="1"/>
          </p:cNvPicPr>
          <p:nvPr/>
        </p:nvPicPr>
        <p:blipFill>
          <a:blip r:embed="rId3"/>
          <a:stretch>
            <a:fillRect/>
          </a:stretch>
        </p:blipFill>
        <p:spPr>
          <a:xfrm>
            <a:off x="3153350" y="3756634"/>
            <a:ext cx="2477794" cy="2014520"/>
          </a:xfrm>
          <a:prstGeom prst="rect">
            <a:avLst/>
          </a:prstGeom>
        </p:spPr>
      </p:pic>
      <p:sp>
        <p:nvSpPr>
          <p:cNvPr id="8" name="TextBox 7">
            <a:extLst>
              <a:ext uri="{FF2B5EF4-FFF2-40B4-BE49-F238E27FC236}">
                <a16:creationId xmlns:a16="http://schemas.microsoft.com/office/drawing/2014/main" id="{94D4EA6C-8F1B-CC05-2937-3090F1D67314}"/>
              </a:ext>
            </a:extLst>
          </p:cNvPr>
          <p:cNvSpPr txBox="1"/>
          <p:nvPr/>
        </p:nvSpPr>
        <p:spPr>
          <a:xfrm>
            <a:off x="683167" y="3005439"/>
            <a:ext cx="6193489" cy="430887"/>
          </a:xfrm>
          <a:prstGeom prst="rect">
            <a:avLst/>
          </a:prstGeom>
          <a:noFill/>
        </p:spPr>
        <p:txBody>
          <a:bodyPr wrap="square">
            <a:spAutoFit/>
          </a:bodyPr>
          <a:lstStyle/>
          <a:p>
            <a:r>
              <a:rPr lang="en-GB" dirty="0"/>
              <a:t>Scientific and economic big data analyses</a:t>
            </a:r>
          </a:p>
        </p:txBody>
      </p:sp>
      <p:pic>
        <p:nvPicPr>
          <p:cNvPr id="10" name="Picture 9">
            <a:extLst>
              <a:ext uri="{FF2B5EF4-FFF2-40B4-BE49-F238E27FC236}">
                <a16:creationId xmlns:a16="http://schemas.microsoft.com/office/drawing/2014/main" id="{35E14CF5-6288-4AC1-358E-2D3279CD1183}"/>
              </a:ext>
            </a:extLst>
          </p:cNvPr>
          <p:cNvPicPr>
            <a:picLocks noChangeAspect="1"/>
          </p:cNvPicPr>
          <p:nvPr/>
        </p:nvPicPr>
        <p:blipFill>
          <a:blip r:embed="rId4"/>
          <a:stretch>
            <a:fillRect/>
          </a:stretch>
        </p:blipFill>
        <p:spPr>
          <a:xfrm>
            <a:off x="3779912" y="1352621"/>
            <a:ext cx="4513801" cy="1625214"/>
          </a:xfrm>
          <a:prstGeom prst="rect">
            <a:avLst/>
          </a:prstGeom>
        </p:spPr>
      </p:pic>
      <p:sp>
        <p:nvSpPr>
          <p:cNvPr id="11" name="TextBox 10">
            <a:extLst>
              <a:ext uri="{FF2B5EF4-FFF2-40B4-BE49-F238E27FC236}">
                <a16:creationId xmlns:a16="http://schemas.microsoft.com/office/drawing/2014/main" id="{A69B20A6-0FD2-982A-2AAF-194D0D00352E}"/>
              </a:ext>
            </a:extLst>
          </p:cNvPr>
          <p:cNvSpPr txBox="1"/>
          <p:nvPr/>
        </p:nvSpPr>
        <p:spPr>
          <a:xfrm>
            <a:off x="611560" y="1267793"/>
            <a:ext cx="2760692" cy="430887"/>
          </a:xfrm>
          <a:prstGeom prst="rect">
            <a:avLst/>
          </a:prstGeom>
          <a:noFill/>
        </p:spPr>
        <p:txBody>
          <a:bodyPr wrap="none" rtlCol="0">
            <a:spAutoFit/>
          </a:bodyPr>
          <a:lstStyle/>
          <a:p>
            <a:r>
              <a:rPr lang="en-GB" dirty="0"/>
              <a:t>Web data analysis</a:t>
            </a:r>
          </a:p>
        </p:txBody>
      </p:sp>
      <p:pic>
        <p:nvPicPr>
          <p:cNvPr id="12" name="Picture 11">
            <a:extLst>
              <a:ext uri="{FF2B5EF4-FFF2-40B4-BE49-F238E27FC236}">
                <a16:creationId xmlns:a16="http://schemas.microsoft.com/office/drawing/2014/main" id="{E1DD3103-73D1-B346-4C31-BF10B8D7CE0E}"/>
              </a:ext>
            </a:extLst>
          </p:cNvPr>
          <p:cNvPicPr>
            <a:picLocks noChangeAspect="1"/>
          </p:cNvPicPr>
          <p:nvPr/>
        </p:nvPicPr>
        <p:blipFill rotWithShape="1">
          <a:blip r:embed="rId5"/>
          <a:srcRect l="30345" r="4335"/>
          <a:stretch/>
        </p:blipFill>
        <p:spPr>
          <a:xfrm>
            <a:off x="6036812" y="3785934"/>
            <a:ext cx="2670587" cy="1955919"/>
          </a:xfrm>
          <a:prstGeom prst="rect">
            <a:avLst/>
          </a:prstGeom>
        </p:spPr>
      </p:pic>
    </p:spTree>
    <p:extLst>
      <p:ext uri="{BB962C8B-B14F-4D97-AF65-F5344CB8AC3E}">
        <p14:creationId xmlns:p14="http://schemas.microsoft.com/office/powerpoint/2010/main" val="1127075297"/>
      </p:ext>
    </p:extLst>
  </p:cSld>
  <p:clrMapOvr>
    <a:masterClrMapping/>
  </p:clrMapOvr>
  <p:transition spd="slow">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4A20-E42D-5092-CBAE-069AA2AB2480}"/>
              </a:ext>
            </a:extLst>
          </p:cNvPr>
          <p:cNvSpPr>
            <a:spLocks noGrp="1"/>
          </p:cNvSpPr>
          <p:nvPr>
            <p:ph type="title"/>
          </p:nvPr>
        </p:nvSpPr>
        <p:spPr/>
        <p:txBody>
          <a:bodyPr/>
          <a:lstStyle/>
          <a:p>
            <a:r>
              <a:rPr lang="en-GB" dirty="0"/>
              <a:t>Grid Computing</a:t>
            </a:r>
          </a:p>
        </p:txBody>
      </p:sp>
      <p:sp>
        <p:nvSpPr>
          <p:cNvPr id="3" name="Content Placeholder 2">
            <a:extLst>
              <a:ext uri="{FF2B5EF4-FFF2-40B4-BE49-F238E27FC236}">
                <a16:creationId xmlns:a16="http://schemas.microsoft.com/office/drawing/2014/main" id="{5EBDA138-C7A4-3C53-3593-DED0359B3CDE}"/>
              </a:ext>
            </a:extLst>
          </p:cNvPr>
          <p:cNvSpPr>
            <a:spLocks noGrp="1"/>
          </p:cNvSpPr>
          <p:nvPr>
            <p:ph idx="1"/>
          </p:nvPr>
        </p:nvSpPr>
        <p:spPr>
          <a:xfrm>
            <a:off x="464468" y="1370997"/>
            <a:ext cx="8215064" cy="1978496"/>
          </a:xfrm>
        </p:spPr>
        <p:txBody>
          <a:bodyPr/>
          <a:lstStyle/>
          <a:p>
            <a:r>
              <a:rPr lang="en-GB" b="0" i="0" dirty="0">
                <a:solidFill>
                  <a:srgbClr val="000000"/>
                </a:solidFill>
                <a:effectLst/>
                <a:latin typeface="Segoe UI" panose="020B0502040204020203" pitchFamily="34" charset="0"/>
              </a:rPr>
              <a:t>Grid computing is a group of networked computers that work together as a virtual supercomputer to perform large tasks, such as analysing huge sets of data or modelling complex systems like aerodynamics</a:t>
            </a:r>
            <a:r>
              <a:rPr lang="en-GB" dirty="0">
                <a:solidFill>
                  <a:srgbClr val="000000"/>
                </a:solidFill>
                <a:latin typeface="Segoe UI" panose="020B0502040204020203" pitchFamily="34" charset="0"/>
              </a:rPr>
              <a:t>, fluid dynamics, whether systems</a:t>
            </a:r>
            <a:r>
              <a:rPr lang="en-GB" b="0" i="0" dirty="0">
                <a:solidFill>
                  <a:srgbClr val="000000"/>
                </a:solidFill>
                <a:effectLst/>
                <a:latin typeface="Segoe UI" panose="020B0502040204020203" pitchFamily="34" charset="0"/>
              </a:rPr>
              <a:t>. </a:t>
            </a:r>
            <a:endParaRPr lang="en-GB" dirty="0"/>
          </a:p>
        </p:txBody>
      </p:sp>
      <p:pic>
        <p:nvPicPr>
          <p:cNvPr id="5" name="Picture 4">
            <a:extLst>
              <a:ext uri="{FF2B5EF4-FFF2-40B4-BE49-F238E27FC236}">
                <a16:creationId xmlns:a16="http://schemas.microsoft.com/office/drawing/2014/main" id="{4F604912-85E2-3DA0-C7D0-13D8A56C95F8}"/>
              </a:ext>
            </a:extLst>
          </p:cNvPr>
          <p:cNvPicPr>
            <a:picLocks noChangeAspect="1"/>
          </p:cNvPicPr>
          <p:nvPr/>
        </p:nvPicPr>
        <p:blipFill>
          <a:blip r:embed="rId2"/>
          <a:stretch>
            <a:fillRect/>
          </a:stretch>
        </p:blipFill>
        <p:spPr>
          <a:xfrm>
            <a:off x="1475656" y="3886803"/>
            <a:ext cx="2857500" cy="1600200"/>
          </a:xfrm>
          <a:prstGeom prst="rect">
            <a:avLst/>
          </a:prstGeom>
        </p:spPr>
      </p:pic>
      <p:pic>
        <p:nvPicPr>
          <p:cNvPr id="6" name="Picture 5">
            <a:extLst>
              <a:ext uri="{FF2B5EF4-FFF2-40B4-BE49-F238E27FC236}">
                <a16:creationId xmlns:a16="http://schemas.microsoft.com/office/drawing/2014/main" id="{C7024901-E747-6E60-DC67-DEEAED6D38FF}"/>
              </a:ext>
            </a:extLst>
          </p:cNvPr>
          <p:cNvPicPr>
            <a:picLocks noChangeAspect="1"/>
          </p:cNvPicPr>
          <p:nvPr/>
        </p:nvPicPr>
        <p:blipFill>
          <a:blip r:embed="rId3"/>
          <a:stretch>
            <a:fillRect/>
          </a:stretch>
        </p:blipFill>
        <p:spPr>
          <a:xfrm>
            <a:off x="5128228" y="3886803"/>
            <a:ext cx="2621259" cy="1746414"/>
          </a:xfrm>
          <a:prstGeom prst="rect">
            <a:avLst/>
          </a:prstGeom>
        </p:spPr>
      </p:pic>
      <p:sp>
        <p:nvSpPr>
          <p:cNvPr id="4" name="Footer Placeholder 3">
            <a:extLst>
              <a:ext uri="{FF2B5EF4-FFF2-40B4-BE49-F238E27FC236}">
                <a16:creationId xmlns:a16="http://schemas.microsoft.com/office/drawing/2014/main" id="{D188A6C6-9EC6-FEAC-C7C8-7A49E0CF9DF8}"/>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527756106"/>
      </p:ext>
    </p:extLst>
  </p:cSld>
  <p:clrMapOvr>
    <a:masterClrMapping/>
  </p:clrMapOvr>
  <p:transition spd="slow">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4A20-E42D-5092-CBAE-069AA2AB2480}"/>
              </a:ext>
            </a:extLst>
          </p:cNvPr>
          <p:cNvSpPr>
            <a:spLocks noGrp="1"/>
          </p:cNvSpPr>
          <p:nvPr>
            <p:ph type="title"/>
          </p:nvPr>
        </p:nvSpPr>
        <p:spPr/>
        <p:txBody>
          <a:bodyPr/>
          <a:lstStyle/>
          <a:p>
            <a:r>
              <a:rPr lang="en-GB" dirty="0"/>
              <a:t>Grid computing</a:t>
            </a:r>
          </a:p>
        </p:txBody>
      </p:sp>
      <p:pic>
        <p:nvPicPr>
          <p:cNvPr id="1026" name="Picture 2" descr="Grid Computing at Scale for Financial Services - The Digital Insurer">
            <a:extLst>
              <a:ext uri="{FF2B5EF4-FFF2-40B4-BE49-F238E27FC236}">
                <a16:creationId xmlns:a16="http://schemas.microsoft.com/office/drawing/2014/main" id="{CFA6E9A9-0F44-FDBF-0928-8D917FE3F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34" t="26236" r="7299"/>
          <a:stretch/>
        </p:blipFill>
        <p:spPr bwMode="auto">
          <a:xfrm>
            <a:off x="4932040" y="1613092"/>
            <a:ext cx="3815486" cy="2104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56985A6-38C3-B630-B16B-54A76ACC5A4C}"/>
              </a:ext>
            </a:extLst>
          </p:cNvPr>
          <p:cNvPicPr>
            <a:picLocks noChangeAspect="1"/>
          </p:cNvPicPr>
          <p:nvPr/>
        </p:nvPicPr>
        <p:blipFill>
          <a:blip r:embed="rId3"/>
          <a:stretch>
            <a:fillRect/>
          </a:stretch>
        </p:blipFill>
        <p:spPr>
          <a:xfrm>
            <a:off x="5768220" y="3717171"/>
            <a:ext cx="2143125" cy="2143125"/>
          </a:xfrm>
          <a:prstGeom prst="rect">
            <a:avLst/>
          </a:prstGeom>
        </p:spPr>
      </p:pic>
      <p:pic>
        <p:nvPicPr>
          <p:cNvPr id="10" name="Picture 9">
            <a:extLst>
              <a:ext uri="{FF2B5EF4-FFF2-40B4-BE49-F238E27FC236}">
                <a16:creationId xmlns:a16="http://schemas.microsoft.com/office/drawing/2014/main" id="{84132C43-49D2-D2EB-CE8A-C51F17AD7438}"/>
              </a:ext>
            </a:extLst>
          </p:cNvPr>
          <p:cNvPicPr>
            <a:picLocks noChangeAspect="1"/>
          </p:cNvPicPr>
          <p:nvPr/>
        </p:nvPicPr>
        <p:blipFill>
          <a:blip r:embed="rId4"/>
          <a:stretch>
            <a:fillRect/>
          </a:stretch>
        </p:blipFill>
        <p:spPr>
          <a:xfrm>
            <a:off x="579004" y="2046722"/>
            <a:ext cx="3481118" cy="3340898"/>
          </a:xfrm>
          <a:prstGeom prst="rect">
            <a:avLst/>
          </a:prstGeom>
        </p:spPr>
      </p:pic>
      <p:sp>
        <p:nvSpPr>
          <p:cNvPr id="12" name="TextBox 11">
            <a:extLst>
              <a:ext uri="{FF2B5EF4-FFF2-40B4-BE49-F238E27FC236}">
                <a16:creationId xmlns:a16="http://schemas.microsoft.com/office/drawing/2014/main" id="{B2AA5C0D-2DFB-4B46-95B9-4B065CF29436}"/>
              </a:ext>
            </a:extLst>
          </p:cNvPr>
          <p:cNvSpPr txBox="1"/>
          <p:nvPr/>
        </p:nvSpPr>
        <p:spPr>
          <a:xfrm>
            <a:off x="1240667" y="5605806"/>
            <a:ext cx="2611253" cy="430887"/>
          </a:xfrm>
          <a:prstGeom prst="rect">
            <a:avLst/>
          </a:prstGeom>
          <a:noFill/>
        </p:spPr>
        <p:txBody>
          <a:bodyPr wrap="square">
            <a:spAutoFit/>
          </a:bodyPr>
          <a:lstStyle/>
          <a:p>
            <a:r>
              <a:rPr lang="en-GB" dirty="0"/>
              <a:t>Utility services</a:t>
            </a:r>
          </a:p>
        </p:txBody>
      </p:sp>
      <p:sp>
        <p:nvSpPr>
          <p:cNvPr id="14" name="TextBox 13">
            <a:extLst>
              <a:ext uri="{FF2B5EF4-FFF2-40B4-BE49-F238E27FC236}">
                <a16:creationId xmlns:a16="http://schemas.microsoft.com/office/drawing/2014/main" id="{9F80DBC7-6AE4-F76A-6C72-0BCDBBD10A61}"/>
              </a:ext>
            </a:extLst>
          </p:cNvPr>
          <p:cNvSpPr txBox="1"/>
          <p:nvPr/>
        </p:nvSpPr>
        <p:spPr>
          <a:xfrm>
            <a:off x="579004" y="1470380"/>
            <a:ext cx="4752528" cy="430887"/>
          </a:xfrm>
          <a:prstGeom prst="rect">
            <a:avLst/>
          </a:prstGeom>
          <a:noFill/>
        </p:spPr>
        <p:txBody>
          <a:bodyPr wrap="square">
            <a:spAutoFit/>
          </a:bodyPr>
          <a:lstStyle/>
          <a:p>
            <a:r>
              <a:rPr lang="en-GB" dirty="0"/>
              <a:t>Mainframe → PC → Cloud</a:t>
            </a:r>
          </a:p>
        </p:txBody>
      </p:sp>
      <p:sp>
        <p:nvSpPr>
          <p:cNvPr id="3" name="Footer Placeholder 2">
            <a:extLst>
              <a:ext uri="{FF2B5EF4-FFF2-40B4-BE49-F238E27FC236}">
                <a16:creationId xmlns:a16="http://schemas.microsoft.com/office/drawing/2014/main" id="{D8A2B954-CA3D-0F0D-888C-2C15AA88A99F}"/>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37667116"/>
      </p:ext>
    </p:extLst>
  </p:cSld>
  <p:clrMapOvr>
    <a:masterClrMapping/>
  </p:clrMapOvr>
  <p:transition spd="slow">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9FFB-F478-8ECB-7047-9573C111A5A5}"/>
              </a:ext>
            </a:extLst>
          </p:cNvPr>
          <p:cNvSpPr>
            <a:spLocks noGrp="1"/>
          </p:cNvSpPr>
          <p:nvPr>
            <p:ph type="title"/>
          </p:nvPr>
        </p:nvSpPr>
        <p:spPr/>
        <p:txBody>
          <a:bodyPr/>
          <a:lstStyle/>
          <a:p>
            <a:r>
              <a:rPr lang="en-GB" dirty="0"/>
              <a:t>Three cornerstones of Grid computing</a:t>
            </a:r>
          </a:p>
        </p:txBody>
      </p:sp>
      <p:sp>
        <p:nvSpPr>
          <p:cNvPr id="3" name="Content Placeholder 2">
            <a:extLst>
              <a:ext uri="{FF2B5EF4-FFF2-40B4-BE49-F238E27FC236}">
                <a16:creationId xmlns:a16="http://schemas.microsoft.com/office/drawing/2014/main" id="{242806FA-EF33-EFA3-809C-4AA507424214}"/>
              </a:ext>
            </a:extLst>
          </p:cNvPr>
          <p:cNvSpPr>
            <a:spLocks noGrp="1"/>
          </p:cNvSpPr>
          <p:nvPr>
            <p:ph idx="1"/>
          </p:nvPr>
        </p:nvSpPr>
        <p:spPr/>
        <p:txBody>
          <a:bodyPr/>
          <a:lstStyle/>
          <a:p>
            <a:pPr algn="l">
              <a:buFont typeface="Arial" panose="020B0604020202020204" pitchFamily="34" charset="0"/>
              <a:buChar char="•"/>
            </a:pPr>
            <a:r>
              <a:rPr lang="en-GB" b="1" i="0" dirty="0">
                <a:solidFill>
                  <a:srgbClr val="333333"/>
                </a:solidFill>
                <a:effectLst/>
                <a:latin typeface="OpenSansRegular"/>
              </a:rPr>
              <a:t>Decentralised,</a:t>
            </a:r>
            <a:r>
              <a:rPr lang="en-GB" b="0" i="0" dirty="0">
                <a:solidFill>
                  <a:srgbClr val="333333"/>
                </a:solidFill>
                <a:effectLst/>
                <a:latin typeface="OpenSansRegular"/>
              </a:rPr>
              <a:t> local, and global coordination of resources such as computer clusters, data analytics, mass storage, and databases.</a:t>
            </a:r>
          </a:p>
          <a:p>
            <a:pPr algn="l">
              <a:buFont typeface="Arial" panose="020B0604020202020204" pitchFamily="34" charset="0"/>
              <a:buChar char="•"/>
            </a:pPr>
            <a:r>
              <a:rPr lang="en-GB" b="1" i="0" dirty="0">
                <a:solidFill>
                  <a:srgbClr val="333333"/>
                </a:solidFill>
                <a:effectLst/>
                <a:latin typeface="OpenSansRegular"/>
              </a:rPr>
              <a:t>Standardised,</a:t>
            </a:r>
            <a:r>
              <a:rPr lang="en-GB" b="0" i="0" dirty="0">
                <a:solidFill>
                  <a:srgbClr val="333333"/>
                </a:solidFill>
                <a:effectLst/>
                <a:latin typeface="OpenSansRegular"/>
              </a:rPr>
              <a:t> open interfaces (nodes) and middleware (protocols or protocol bundles) that connect computing units to the main grid and distribute tasks.</a:t>
            </a:r>
          </a:p>
          <a:p>
            <a:pPr algn="l">
              <a:buFont typeface="Arial" panose="020B0604020202020204" pitchFamily="34" charset="0"/>
              <a:buChar char="•"/>
            </a:pPr>
            <a:r>
              <a:rPr lang="en-GB" b="0" i="0" dirty="0">
                <a:solidFill>
                  <a:srgbClr val="333333"/>
                </a:solidFill>
                <a:effectLst/>
                <a:latin typeface="OpenSansRegular"/>
              </a:rPr>
              <a:t>Provision of non-trivial </a:t>
            </a:r>
            <a:r>
              <a:rPr lang="en-GB" b="1" i="0" dirty="0">
                <a:solidFill>
                  <a:srgbClr val="333333"/>
                </a:solidFill>
                <a:effectLst/>
                <a:latin typeface="OpenSansRegular"/>
              </a:rPr>
              <a:t>quality-of-service</a:t>
            </a:r>
            <a:r>
              <a:rPr lang="en-GB" b="0" i="0" dirty="0">
                <a:solidFill>
                  <a:srgbClr val="333333"/>
                </a:solidFill>
                <a:effectLst/>
                <a:latin typeface="OpenSansRegular"/>
              </a:rPr>
              <a:t> (QoS) to optimally </a:t>
            </a:r>
            <a:r>
              <a:rPr lang="en-GB" b="1" i="0" dirty="0">
                <a:solidFill>
                  <a:srgbClr val="333333"/>
                </a:solidFill>
                <a:effectLst/>
                <a:latin typeface="OpenSansRegular"/>
              </a:rPr>
              <a:t>distribute data</a:t>
            </a:r>
            <a:r>
              <a:rPr lang="en-GB" b="0" i="0" dirty="0">
                <a:solidFill>
                  <a:srgbClr val="333333"/>
                </a:solidFill>
                <a:effectLst/>
                <a:latin typeface="OpenSansRegular"/>
              </a:rPr>
              <a:t> streams and ensure constant scalability and reliable data transfer under high computational demands.</a:t>
            </a:r>
          </a:p>
          <a:p>
            <a:endParaRPr lang="en-GB" dirty="0"/>
          </a:p>
        </p:txBody>
      </p:sp>
      <p:sp>
        <p:nvSpPr>
          <p:cNvPr id="4" name="Footer Placeholder 3">
            <a:extLst>
              <a:ext uri="{FF2B5EF4-FFF2-40B4-BE49-F238E27FC236}">
                <a16:creationId xmlns:a16="http://schemas.microsoft.com/office/drawing/2014/main" id="{44AD4EF4-6C0E-8B60-EF74-4DA06C9FE105}"/>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668020359"/>
      </p:ext>
    </p:extLst>
  </p:cSld>
  <p:clrMapOvr>
    <a:masterClrMapping/>
  </p:clrMapOvr>
  <p:transition spd="slow">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97EC-F512-3DA7-E74F-7C3617756FE9}"/>
              </a:ext>
            </a:extLst>
          </p:cNvPr>
          <p:cNvSpPr>
            <a:spLocks noGrp="1"/>
          </p:cNvSpPr>
          <p:nvPr>
            <p:ph type="title"/>
          </p:nvPr>
        </p:nvSpPr>
        <p:spPr/>
        <p:txBody>
          <a:bodyPr/>
          <a:lstStyle/>
          <a:p>
            <a:r>
              <a:rPr lang="en-GB" dirty="0"/>
              <a:t> Clouds vs. Grid</a:t>
            </a:r>
          </a:p>
        </p:txBody>
      </p:sp>
      <p:pic>
        <p:nvPicPr>
          <p:cNvPr id="6" name="Content Placeholder 5">
            <a:extLst>
              <a:ext uri="{FF2B5EF4-FFF2-40B4-BE49-F238E27FC236}">
                <a16:creationId xmlns:a16="http://schemas.microsoft.com/office/drawing/2014/main" id="{8E95C020-038D-5D60-0CFA-38B36E03AB9E}"/>
              </a:ext>
            </a:extLst>
          </p:cNvPr>
          <p:cNvPicPr>
            <a:picLocks noGrp="1" noChangeAspect="1"/>
          </p:cNvPicPr>
          <p:nvPr>
            <p:ph idx="1"/>
          </p:nvPr>
        </p:nvPicPr>
        <p:blipFill>
          <a:blip r:embed="rId2"/>
          <a:stretch>
            <a:fillRect/>
          </a:stretch>
        </p:blipFill>
        <p:spPr>
          <a:xfrm>
            <a:off x="1763688" y="1540107"/>
            <a:ext cx="6417430" cy="3341366"/>
          </a:xfrm>
        </p:spPr>
      </p:pic>
      <p:sp>
        <p:nvSpPr>
          <p:cNvPr id="4" name="Footer Placeholder 3">
            <a:extLst>
              <a:ext uri="{FF2B5EF4-FFF2-40B4-BE49-F238E27FC236}">
                <a16:creationId xmlns:a16="http://schemas.microsoft.com/office/drawing/2014/main" id="{26632D36-5E1D-4F93-0154-A64FF166335A}"/>
              </a:ext>
            </a:extLst>
          </p:cNvPr>
          <p:cNvSpPr>
            <a:spLocks noGrp="1"/>
          </p:cNvSpPr>
          <p:nvPr>
            <p:ph type="ftr" sz="quarter" idx="11"/>
          </p:nvPr>
        </p:nvSpPr>
        <p:spPr/>
        <p:txBody>
          <a:bodyPr/>
          <a:lstStyle/>
          <a:p>
            <a:pPr algn="l"/>
            <a:r>
              <a:rPr lang="en-GB"/>
              <a:t>CIS041-3 Advanced Information Technology</a:t>
            </a:r>
            <a:endParaRPr lang="en-US" dirty="0"/>
          </a:p>
        </p:txBody>
      </p:sp>
      <p:sp>
        <p:nvSpPr>
          <p:cNvPr id="8" name="TextBox 7">
            <a:extLst>
              <a:ext uri="{FF2B5EF4-FFF2-40B4-BE49-F238E27FC236}">
                <a16:creationId xmlns:a16="http://schemas.microsoft.com/office/drawing/2014/main" id="{04F9E2F3-68D3-50AD-0171-52C34F733369}"/>
              </a:ext>
            </a:extLst>
          </p:cNvPr>
          <p:cNvSpPr txBox="1"/>
          <p:nvPr/>
        </p:nvSpPr>
        <p:spPr>
          <a:xfrm>
            <a:off x="1044361" y="5223961"/>
            <a:ext cx="7689198" cy="1107996"/>
          </a:xfrm>
          <a:prstGeom prst="rect">
            <a:avLst/>
          </a:prstGeom>
          <a:noFill/>
        </p:spPr>
        <p:txBody>
          <a:bodyPr wrap="square">
            <a:spAutoFit/>
          </a:bodyPr>
          <a:lstStyle/>
          <a:p>
            <a:r>
              <a:rPr lang="en-GB" dirty="0"/>
              <a:t>Grid computing distributes processes non-centrally to coupled resources, cloud computing uses centrally hosted cloud servers.</a:t>
            </a:r>
          </a:p>
        </p:txBody>
      </p:sp>
    </p:spTree>
    <p:extLst>
      <p:ext uri="{BB962C8B-B14F-4D97-AF65-F5344CB8AC3E}">
        <p14:creationId xmlns:p14="http://schemas.microsoft.com/office/powerpoint/2010/main" val="328583999"/>
      </p:ext>
    </p:extLst>
  </p:cSld>
  <p:clrMapOvr>
    <a:masterClrMapping/>
  </p:clrMapOvr>
  <p:transition spd="slow">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FBF8-C43C-4FC9-BDAE-5AED865168F6}"/>
              </a:ext>
            </a:extLst>
          </p:cNvPr>
          <p:cNvSpPr>
            <a:spLocks noGrp="1"/>
          </p:cNvSpPr>
          <p:nvPr>
            <p:ph type="title"/>
          </p:nvPr>
        </p:nvSpPr>
        <p:spPr/>
        <p:txBody>
          <a:bodyPr/>
          <a:lstStyle/>
          <a:p>
            <a:r>
              <a:rPr lang="en-GB" dirty="0"/>
              <a:t>Advantages of Clouds</a:t>
            </a:r>
          </a:p>
        </p:txBody>
      </p:sp>
      <p:sp>
        <p:nvSpPr>
          <p:cNvPr id="5" name="Rectangle 2">
            <a:extLst>
              <a:ext uri="{FF2B5EF4-FFF2-40B4-BE49-F238E27FC236}">
                <a16:creationId xmlns:a16="http://schemas.microsoft.com/office/drawing/2014/main" id="{F4F2D660-B713-D16B-BEB0-DD1AF8A95A20}"/>
              </a:ext>
            </a:extLst>
          </p:cNvPr>
          <p:cNvSpPr>
            <a:spLocks noGrp="1" noChangeArrowheads="1"/>
          </p:cNvSpPr>
          <p:nvPr>
            <p:ph idx="1"/>
          </p:nvPr>
        </p:nvSpPr>
        <p:spPr>
          <a:xfrm>
            <a:off x="928688" y="1412776"/>
            <a:ext cx="7387728" cy="4896544"/>
          </a:xfrm>
        </p:spPr>
        <p:txBody>
          <a:bodyPr/>
          <a:lstStyle/>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Lower cost</a:t>
            </a:r>
          </a:p>
          <a:p>
            <a:pPr marL="1482725" lvl="1" indent="-566738"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400" dirty="0" err="1"/>
              <a:t>hw</a:t>
            </a:r>
            <a:r>
              <a:rPr lang="en-US" altLang="en-US" sz="2400" dirty="0"/>
              <a:t>/</a:t>
            </a:r>
            <a:r>
              <a:rPr lang="en-US" altLang="en-US" sz="2400" dirty="0" err="1"/>
              <a:t>sw</a:t>
            </a:r>
            <a:r>
              <a:rPr lang="en-US" altLang="en-US" sz="2400" dirty="0"/>
              <a:t>/maintenance</a:t>
            </a:r>
          </a:p>
          <a:p>
            <a:pPr marL="1482725" lvl="1" indent="-566738"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400" dirty="0"/>
              <a:t>Applications as components</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No upfront investment in software/hardware infrastructure</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No need to build a proprietary infrastructure for a peak load</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Flexible scalability</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Higher utilization. </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en-US" sz="2800" dirty="0"/>
              <a:t>Improved reliability.</a:t>
            </a:r>
          </a:p>
        </p:txBody>
      </p:sp>
      <p:sp>
        <p:nvSpPr>
          <p:cNvPr id="3" name="Footer Placeholder 2">
            <a:extLst>
              <a:ext uri="{FF2B5EF4-FFF2-40B4-BE49-F238E27FC236}">
                <a16:creationId xmlns:a16="http://schemas.microsoft.com/office/drawing/2014/main" id="{2889823E-4BDC-E2F8-B5BC-1A5D43ADF03A}"/>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610251795"/>
      </p:ext>
    </p:extLst>
  </p:cSld>
  <p:clrMapOvr>
    <a:masterClrMapping/>
  </p:clrMapOvr>
  <p:transition spd="slow">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33E8-76A8-77A7-7F90-53FBCF4F15DC}"/>
              </a:ext>
            </a:extLst>
          </p:cNvPr>
          <p:cNvSpPr>
            <a:spLocks noGrp="1"/>
          </p:cNvSpPr>
          <p:nvPr>
            <p:ph type="title"/>
          </p:nvPr>
        </p:nvSpPr>
        <p:spPr/>
        <p:txBody>
          <a:bodyPr/>
          <a:lstStyle/>
          <a:p>
            <a:r>
              <a:rPr lang="en-GB" dirty="0"/>
              <a:t>5 Essential characteristics</a:t>
            </a:r>
          </a:p>
        </p:txBody>
      </p:sp>
      <p:sp>
        <p:nvSpPr>
          <p:cNvPr id="5" name="Rectangle 2">
            <a:extLst>
              <a:ext uri="{FF2B5EF4-FFF2-40B4-BE49-F238E27FC236}">
                <a16:creationId xmlns:a16="http://schemas.microsoft.com/office/drawing/2014/main" id="{7DC8BAEF-D841-4D94-FD83-5E45243509F3}"/>
              </a:ext>
            </a:extLst>
          </p:cNvPr>
          <p:cNvSpPr>
            <a:spLocks noGrp="1" noChangeArrowheads="1"/>
          </p:cNvSpPr>
          <p:nvPr>
            <p:ph idx="1"/>
          </p:nvPr>
        </p:nvSpPr>
        <p:spPr>
          <a:xfrm>
            <a:off x="395288" y="1484784"/>
            <a:ext cx="8215312" cy="4679950"/>
          </a:xfrm>
        </p:spPr>
        <p:txBody>
          <a:bodyPr/>
          <a:lstStyle/>
          <a:p>
            <a:pPr marL="339725" indent="-339725" eaLnBrk="1" hangingPunct="1">
              <a:lnSpc>
                <a:spcPct val="90000"/>
              </a:lnSpc>
              <a:spcBef>
                <a:spcPts val="45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b="1" dirty="0">
                <a:ea typeface="MS Mincho" panose="02020609040205080304" pitchFamily="49" charset="-128"/>
              </a:rPr>
              <a:t>Rapid elasticity. </a:t>
            </a:r>
            <a:r>
              <a:rPr lang="en-US" altLang="en-US" sz="2000" dirty="0">
                <a:ea typeface="MS Mincho" panose="02020609040205080304" pitchFamily="49" charset="-128"/>
              </a:rPr>
              <a:t>Capabilities can be rapidly and elastically provisioned, in some cases automatically, to quickly scale out and rapidly released to quickly scale in. To the consumer, the capabilities available for provisioning often appear to be unlimited and can be purchased in any quantity at any time</a:t>
            </a:r>
            <a:r>
              <a:rPr lang="en-US" altLang="en-US" sz="2000" b="1" dirty="0">
                <a:ea typeface="MS Mincho" panose="02020609040205080304" pitchFamily="49" charset="-128"/>
              </a:rPr>
              <a:t>.</a:t>
            </a:r>
          </a:p>
          <a:p>
            <a:pPr marL="339725" indent="-339725" eaLnBrk="1" hangingPunct="1">
              <a:lnSpc>
                <a:spcPct val="90000"/>
              </a:lnSpc>
              <a:spcBef>
                <a:spcPts val="45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b="1" dirty="0">
                <a:ea typeface="MS Mincho" panose="02020609040205080304" pitchFamily="49" charset="-128"/>
              </a:rPr>
              <a:t>On-demand self-service</a:t>
            </a:r>
            <a:r>
              <a:rPr lang="en-US" altLang="en-US" dirty="0">
                <a:ea typeface="MS Mincho" panose="02020609040205080304" pitchFamily="49" charset="-128"/>
              </a:rPr>
              <a:t>. </a:t>
            </a:r>
            <a:r>
              <a:rPr lang="en-US" altLang="en-US" sz="2000" dirty="0">
                <a:ea typeface="MS Mincho" panose="02020609040205080304" pitchFamily="49" charset="-128"/>
              </a:rPr>
              <a:t>A consumer can unilaterally provision computing capabilities, such as server time and network storage, as needed automatically without requiring human interaction with each service’s provider.</a:t>
            </a:r>
          </a:p>
          <a:p>
            <a:pPr marL="339725" indent="-339725" eaLnBrk="1" hangingPunct="1">
              <a:lnSpc>
                <a:spcPct val="90000"/>
              </a:lnSpc>
              <a:spcBef>
                <a:spcPts val="45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b="1" dirty="0">
                <a:ea typeface="MS Mincho" panose="02020609040205080304" pitchFamily="49" charset="-128"/>
              </a:rPr>
              <a:t>Measured Service.</a:t>
            </a:r>
            <a:r>
              <a:rPr lang="en-US" altLang="en-US" dirty="0">
                <a:ea typeface="MS Mincho" panose="02020609040205080304" pitchFamily="49" charset="-128"/>
              </a:rPr>
              <a:t> </a:t>
            </a:r>
            <a:r>
              <a:rPr lang="en-US" altLang="en-US" sz="2000" dirty="0">
                <a:ea typeface="MS Mincho" panose="02020609040205080304" pitchFamily="49" charset="-128"/>
              </a:rPr>
              <a:t>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a:t>
            </a:r>
            <a:endParaRPr lang="en-US" altLang="en-US" sz="1800" dirty="0">
              <a:ea typeface="MS Mincho" panose="02020609040205080304" pitchFamily="49" charset="-128"/>
            </a:endParaRPr>
          </a:p>
          <a:p>
            <a:pPr marL="0" indent="0" eaLnBrk="1" hangingPunct="1">
              <a:lnSpc>
                <a:spcPct val="90000"/>
              </a:lnSpc>
              <a:spcBef>
                <a:spcPts val="4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1600" dirty="0">
                <a:ea typeface="MS Mincho" panose="02020609040205080304" pitchFamily="49" charset="-128"/>
              </a:rPr>
              <a:t>*NIST Definition of Cloud Computing”, </a:t>
            </a:r>
            <a:r>
              <a:rPr lang="en-US" altLang="en-US" sz="1600" dirty="0"/>
              <a:t>Peter Mell and Tim </a:t>
            </a:r>
            <a:r>
              <a:rPr lang="en-US" altLang="en-US" sz="1600" dirty="0" err="1"/>
              <a:t>Grance</a:t>
            </a:r>
            <a:r>
              <a:rPr lang="en-US" altLang="en-US" sz="1600" dirty="0"/>
              <a:t>, Information Technology Laboratory, 10-7-09</a:t>
            </a:r>
            <a:r>
              <a:rPr lang="en-US" altLang="en-US" sz="1600" dirty="0">
                <a:ea typeface="MS Mincho" panose="02020609040205080304" pitchFamily="49" charset="-128"/>
              </a:rPr>
              <a:t> </a:t>
            </a:r>
          </a:p>
          <a:p>
            <a:pPr marL="339725" indent="-339725" eaLnBrk="1" hangingPunct="1">
              <a:lnSpc>
                <a:spcPct val="90000"/>
              </a:lnSpc>
              <a:spcBef>
                <a:spcPts val="4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n-US" sz="1600" dirty="0">
              <a:ea typeface="MS Mincho" panose="02020609040205080304" pitchFamily="49" charset="-128"/>
            </a:endParaRPr>
          </a:p>
        </p:txBody>
      </p:sp>
      <p:sp>
        <p:nvSpPr>
          <p:cNvPr id="3" name="Footer Placeholder 2">
            <a:extLst>
              <a:ext uri="{FF2B5EF4-FFF2-40B4-BE49-F238E27FC236}">
                <a16:creationId xmlns:a16="http://schemas.microsoft.com/office/drawing/2014/main" id="{1006B610-915E-9861-259C-9247C538A6C1}"/>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037834721"/>
      </p:ext>
    </p:extLst>
  </p:cSld>
  <p:clrMapOvr>
    <a:masterClrMapping/>
  </p:clrMapOvr>
  <p:transition spd="slow">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4D90-3CDF-6099-F191-4E4C010B7254}"/>
              </a:ext>
            </a:extLst>
          </p:cNvPr>
          <p:cNvSpPr>
            <a:spLocks noGrp="1"/>
          </p:cNvSpPr>
          <p:nvPr>
            <p:ph type="title"/>
          </p:nvPr>
        </p:nvSpPr>
        <p:spPr/>
        <p:txBody>
          <a:bodyPr/>
          <a:lstStyle/>
          <a:p>
            <a:r>
              <a:rPr lang="en-GB" dirty="0"/>
              <a:t>5 Essential characteristics</a:t>
            </a:r>
          </a:p>
        </p:txBody>
      </p:sp>
      <p:sp>
        <p:nvSpPr>
          <p:cNvPr id="3" name="Content Placeholder 2">
            <a:extLst>
              <a:ext uri="{FF2B5EF4-FFF2-40B4-BE49-F238E27FC236}">
                <a16:creationId xmlns:a16="http://schemas.microsoft.com/office/drawing/2014/main" id="{02D674F8-9AAC-D98A-0D63-523B2CF681BA}"/>
              </a:ext>
            </a:extLst>
          </p:cNvPr>
          <p:cNvSpPr>
            <a:spLocks noGrp="1"/>
          </p:cNvSpPr>
          <p:nvPr>
            <p:ph idx="1"/>
          </p:nvPr>
        </p:nvSpPr>
        <p:spPr/>
        <p:txBody>
          <a:bodyPr/>
          <a:lstStyle/>
          <a:p>
            <a:pPr indent="-339725" eaLnBrk="1" hangingPunct="1">
              <a:lnSpc>
                <a:spcPct val="90000"/>
              </a:lnSpc>
              <a:spcBef>
                <a:spcPts val="500"/>
              </a:spcBef>
              <a:buFont typeface="Times New Roman" panose="02020603050405020304" pitchFamily="18"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dirty="0">
                <a:ea typeface="MS Mincho" panose="02020609040205080304" pitchFamily="49" charset="-128"/>
              </a:rPr>
              <a:t>Broad network access</a:t>
            </a:r>
            <a:r>
              <a:rPr lang="en-US" altLang="en-US" sz="2400" dirty="0">
                <a:ea typeface="MS Mincho" panose="02020609040205080304" pitchFamily="49" charset="-128"/>
              </a:rPr>
              <a:t>. </a:t>
            </a:r>
            <a:r>
              <a:rPr lang="en-US" altLang="en-US" sz="2200" dirty="0">
                <a:ea typeface="MS Mincho" panose="02020609040205080304" pitchFamily="49" charset="-128"/>
              </a:rPr>
              <a:t>Capabilities are available over the network and accessed through standard mechanisms that promote use by heterogeneous thin or thick client platforms (e.g., mobile phones, laptops, and PDAs).</a:t>
            </a:r>
          </a:p>
          <a:p>
            <a:pPr indent="-339725" eaLnBrk="1" hangingPunct="1">
              <a:lnSpc>
                <a:spcPct val="90000"/>
              </a:lnSpc>
              <a:spcBef>
                <a:spcPts val="500"/>
              </a:spcBef>
              <a:buFont typeface="Times New Roman" panose="02020603050405020304" pitchFamily="18"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dirty="0">
                <a:ea typeface="MS Mincho" panose="02020609040205080304" pitchFamily="49" charset="-128"/>
              </a:rPr>
              <a:t>Resource pooling</a:t>
            </a:r>
            <a:r>
              <a:rPr lang="en-US" altLang="en-US" sz="2400" dirty="0">
                <a:ea typeface="MS Mincho" panose="02020609040205080304" pitchFamily="49" charset="-128"/>
              </a:rPr>
              <a:t>. </a:t>
            </a:r>
            <a:r>
              <a:rPr lang="en-US" altLang="en-US" sz="2200" dirty="0">
                <a:ea typeface="MS Mincho" panose="02020609040205080304" pitchFamily="49" charset="-128"/>
              </a:rPr>
              <a:t>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network bandwidth, and virtual machines.</a:t>
            </a:r>
          </a:p>
          <a:p>
            <a:endParaRPr lang="en-GB" dirty="0"/>
          </a:p>
        </p:txBody>
      </p:sp>
      <p:sp>
        <p:nvSpPr>
          <p:cNvPr id="4" name="Footer Placeholder 3">
            <a:extLst>
              <a:ext uri="{FF2B5EF4-FFF2-40B4-BE49-F238E27FC236}">
                <a16:creationId xmlns:a16="http://schemas.microsoft.com/office/drawing/2014/main" id="{66145FAA-A583-F649-1289-3E9F4087EBD0}"/>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710419740"/>
      </p:ext>
    </p:extLst>
  </p:cSld>
  <p:clrMapOvr>
    <a:masterClrMapping/>
  </p:clrMapOvr>
  <p:transition spd="slow">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FA1B-47B0-1C40-7316-323D6899B341}"/>
              </a:ext>
            </a:extLst>
          </p:cNvPr>
          <p:cNvSpPr>
            <a:spLocks noGrp="1"/>
          </p:cNvSpPr>
          <p:nvPr>
            <p:ph type="title"/>
          </p:nvPr>
        </p:nvSpPr>
        <p:spPr/>
        <p:txBody>
          <a:bodyPr/>
          <a:lstStyle/>
          <a:p>
            <a:r>
              <a:rPr lang="en-GB" dirty="0"/>
              <a:t>3 Service models</a:t>
            </a:r>
          </a:p>
        </p:txBody>
      </p:sp>
      <p:sp>
        <p:nvSpPr>
          <p:cNvPr id="3" name="Content Placeholder 2">
            <a:extLst>
              <a:ext uri="{FF2B5EF4-FFF2-40B4-BE49-F238E27FC236}">
                <a16:creationId xmlns:a16="http://schemas.microsoft.com/office/drawing/2014/main" id="{743755EA-2007-4974-F962-231C68E60D58}"/>
              </a:ext>
            </a:extLst>
          </p:cNvPr>
          <p:cNvSpPr>
            <a:spLocks noGrp="1"/>
          </p:cNvSpPr>
          <p:nvPr>
            <p:ph idx="1"/>
          </p:nvPr>
        </p:nvSpPr>
        <p:spPr>
          <a:xfrm>
            <a:off x="323528" y="2636912"/>
            <a:ext cx="4392488" cy="2448272"/>
          </a:xfrm>
        </p:spPr>
        <p:txBody>
          <a:bodyPr/>
          <a:lstStyle/>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Software as a Service (SaaS)</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n-US" dirty="0"/>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Platform as a Service (PaaS)</a:t>
            </a:r>
          </a:p>
          <a:p>
            <a:pPr marL="339725" indent="-339725"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n-US" dirty="0"/>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Infrastructure as a Service (</a:t>
            </a:r>
            <a:r>
              <a:rPr lang="en-US" altLang="en-US" dirty="0" err="1"/>
              <a:t>Iaas</a:t>
            </a:r>
            <a:r>
              <a:rPr lang="en-US" altLang="en-US" dirty="0"/>
              <a:t>)</a:t>
            </a:r>
          </a:p>
          <a:p>
            <a:endParaRPr lang="en-GB" dirty="0"/>
          </a:p>
        </p:txBody>
      </p:sp>
      <p:pic>
        <p:nvPicPr>
          <p:cNvPr id="7" name="Picture 6">
            <a:extLst>
              <a:ext uri="{FF2B5EF4-FFF2-40B4-BE49-F238E27FC236}">
                <a16:creationId xmlns:a16="http://schemas.microsoft.com/office/drawing/2014/main" id="{868D068D-FFB2-F144-5E43-F690D16471FD}"/>
              </a:ext>
            </a:extLst>
          </p:cNvPr>
          <p:cNvPicPr>
            <a:picLocks noChangeAspect="1"/>
          </p:cNvPicPr>
          <p:nvPr/>
        </p:nvPicPr>
        <p:blipFill>
          <a:blip r:embed="rId2"/>
          <a:stretch>
            <a:fillRect/>
          </a:stretch>
        </p:blipFill>
        <p:spPr>
          <a:xfrm>
            <a:off x="4989757" y="1484784"/>
            <a:ext cx="3585545" cy="4437112"/>
          </a:xfrm>
          <a:prstGeom prst="rect">
            <a:avLst/>
          </a:prstGeom>
        </p:spPr>
      </p:pic>
      <p:cxnSp>
        <p:nvCxnSpPr>
          <p:cNvPr id="9" name="Straight Connector 8">
            <a:extLst>
              <a:ext uri="{FF2B5EF4-FFF2-40B4-BE49-F238E27FC236}">
                <a16:creationId xmlns:a16="http://schemas.microsoft.com/office/drawing/2014/main" id="{5AF31B90-A501-E824-C047-6B498DD93603}"/>
              </a:ext>
            </a:extLst>
          </p:cNvPr>
          <p:cNvCxnSpPr/>
          <p:nvPr/>
        </p:nvCxnSpPr>
        <p:spPr bwMode="auto">
          <a:xfrm>
            <a:off x="4078454" y="5085184"/>
            <a:ext cx="4896544"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0" name="Straight Connector 9">
            <a:extLst>
              <a:ext uri="{FF2B5EF4-FFF2-40B4-BE49-F238E27FC236}">
                <a16:creationId xmlns:a16="http://schemas.microsoft.com/office/drawing/2014/main" id="{A7AEF664-4A33-E157-EF79-431B93AC934C}"/>
              </a:ext>
            </a:extLst>
          </p:cNvPr>
          <p:cNvCxnSpPr/>
          <p:nvPr/>
        </p:nvCxnSpPr>
        <p:spPr bwMode="auto">
          <a:xfrm>
            <a:off x="4146771" y="2492896"/>
            <a:ext cx="4896544"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4" name="Footer Placeholder 3">
            <a:extLst>
              <a:ext uri="{FF2B5EF4-FFF2-40B4-BE49-F238E27FC236}">
                <a16:creationId xmlns:a16="http://schemas.microsoft.com/office/drawing/2014/main" id="{5163348E-C50B-E0E8-87DD-D1BEA9A4E58B}"/>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844285668"/>
      </p:ext>
    </p:extLst>
  </p:cSld>
  <p:clrMapOvr>
    <a:masterClrMapping/>
  </p:clrMapOvr>
  <p:transition spd="slow">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BED4-4DC0-96AD-9DF1-C9DF8E6CA021}"/>
              </a:ext>
            </a:extLst>
          </p:cNvPr>
          <p:cNvSpPr>
            <a:spLocks noGrp="1"/>
          </p:cNvSpPr>
          <p:nvPr>
            <p:ph type="title"/>
          </p:nvPr>
        </p:nvSpPr>
        <p:spPr/>
        <p:txBody>
          <a:bodyPr/>
          <a:lstStyle/>
          <a:p>
            <a:r>
              <a:rPr lang="en-GB" dirty="0"/>
              <a:t>SaaS</a:t>
            </a:r>
          </a:p>
        </p:txBody>
      </p:sp>
      <p:sp>
        <p:nvSpPr>
          <p:cNvPr id="3" name="Content Placeholder 2">
            <a:extLst>
              <a:ext uri="{FF2B5EF4-FFF2-40B4-BE49-F238E27FC236}">
                <a16:creationId xmlns:a16="http://schemas.microsoft.com/office/drawing/2014/main" id="{CD71706F-2DC4-345D-DA8E-535349054852}"/>
              </a:ext>
            </a:extLst>
          </p:cNvPr>
          <p:cNvSpPr>
            <a:spLocks noGrp="1"/>
          </p:cNvSpPr>
          <p:nvPr>
            <p:ph idx="1"/>
          </p:nvPr>
        </p:nvSpPr>
        <p:spPr/>
        <p:txBody>
          <a:bodyPr/>
          <a:lstStyle/>
          <a:p>
            <a:r>
              <a:rPr lang="en-GB" b="0" i="0" dirty="0">
                <a:solidFill>
                  <a:srgbClr val="080A12"/>
                </a:solidFill>
                <a:effectLst/>
                <a:latin typeface="SuisseIntl"/>
              </a:rPr>
              <a:t>Software as a Service (SaaS) is the delivery of applications as a service, probably the version of cloud computing that most people are used to on a day-to-day basis. The underlying hardware and operating system is irrelevant to the end user, who will access the service via a web browser or app; it is often bought on a per-seat or per-user basis.</a:t>
            </a:r>
          </a:p>
          <a:p>
            <a:pPr marL="339725" indent="-339725" eaLnBrk="1" hangingPunct="1">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Examples</a:t>
            </a:r>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a:t>Gmail, Google Apps</a:t>
            </a:r>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a:t>SalesForce.com</a:t>
            </a:r>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err="1"/>
              <a:t>Youtube</a:t>
            </a:r>
            <a:endParaRPr lang="en-US" altLang="en-US" sz="2400" dirty="0"/>
          </a:p>
          <a:p>
            <a:pPr marL="739775" lvl="1" indent="-282575" eaLnBrk="1" hangingPunct="1">
              <a:lnSpc>
                <a:spcPct val="90000"/>
              </a:lnSpc>
              <a:spcBef>
                <a:spcPts val="6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400" dirty="0"/>
              <a:t>Facebook</a:t>
            </a:r>
          </a:p>
          <a:p>
            <a:endParaRPr lang="en-GB" dirty="0"/>
          </a:p>
        </p:txBody>
      </p:sp>
      <p:sp>
        <p:nvSpPr>
          <p:cNvPr id="4" name="Footer Placeholder 3">
            <a:extLst>
              <a:ext uri="{FF2B5EF4-FFF2-40B4-BE49-F238E27FC236}">
                <a16:creationId xmlns:a16="http://schemas.microsoft.com/office/drawing/2014/main" id="{3CDF5FDE-B106-99EC-1304-2E27EE3B4A1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227864398"/>
      </p:ext>
    </p:extLst>
  </p:cSld>
  <p:clrMapOvr>
    <a:masterClrMapping/>
  </p:clrMapOvr>
  <p:transition spd="slow">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50C7-40CF-1499-CF02-FB32572AA4AD}"/>
              </a:ext>
            </a:extLst>
          </p:cNvPr>
          <p:cNvSpPr>
            <a:spLocks noGrp="1"/>
          </p:cNvSpPr>
          <p:nvPr>
            <p:ph type="title"/>
          </p:nvPr>
        </p:nvSpPr>
        <p:spPr/>
        <p:txBody>
          <a:bodyPr/>
          <a:lstStyle/>
          <a:p>
            <a:r>
              <a:rPr lang="en-GB" dirty="0"/>
              <a:t>What we have learnt</a:t>
            </a:r>
          </a:p>
        </p:txBody>
      </p:sp>
      <p:sp>
        <p:nvSpPr>
          <p:cNvPr id="3" name="Content Placeholder 2">
            <a:extLst>
              <a:ext uri="{FF2B5EF4-FFF2-40B4-BE49-F238E27FC236}">
                <a16:creationId xmlns:a16="http://schemas.microsoft.com/office/drawing/2014/main" id="{AD871A75-F09B-0565-92EE-D8AEB2D2211E}"/>
              </a:ext>
            </a:extLst>
          </p:cNvPr>
          <p:cNvSpPr>
            <a:spLocks noGrp="1"/>
          </p:cNvSpPr>
          <p:nvPr>
            <p:ph idx="1"/>
          </p:nvPr>
        </p:nvSpPr>
        <p:spPr>
          <a:xfrm>
            <a:off x="224183" y="1412748"/>
            <a:ext cx="8496944" cy="3024336"/>
          </a:xfrm>
        </p:spPr>
        <p:txBody>
          <a:bodyPr/>
          <a:lstStyle/>
          <a:p>
            <a:pPr marL="457200" indent="-457200" algn="just">
              <a:buFont typeface="+mj-lt"/>
              <a:buAutoNum type="arabicPeriod"/>
            </a:pPr>
            <a:r>
              <a:rPr lang="en-GB" sz="2000" b="0" i="0" dirty="0">
                <a:solidFill>
                  <a:srgbClr val="333333"/>
                </a:solidFill>
                <a:effectLst/>
                <a:latin typeface="Roboto" panose="02000000000000000000" pitchFamily="2" charset="0"/>
              </a:rPr>
              <a:t>information: meaning of data and basic elements to gain knowledge and wisdom </a:t>
            </a:r>
          </a:p>
          <a:p>
            <a:pPr marL="457200" indent="-457200" algn="just">
              <a:buFont typeface="+mj-lt"/>
              <a:buAutoNum type="arabicPeriod"/>
            </a:pPr>
            <a:r>
              <a:rPr lang="en-GB" sz="2000" dirty="0">
                <a:solidFill>
                  <a:srgbClr val="333333"/>
                </a:solidFill>
                <a:latin typeface="Roboto" panose="02000000000000000000" pitchFamily="2" charset="0"/>
              </a:rPr>
              <a:t>Information technology: the use of </a:t>
            </a:r>
            <a:r>
              <a:rPr lang="en-GB" sz="2000" b="1" dirty="0">
                <a:solidFill>
                  <a:srgbClr val="333333"/>
                </a:solidFill>
                <a:latin typeface="Roboto" panose="02000000000000000000" pitchFamily="2" charset="0"/>
              </a:rPr>
              <a:t>computers/networks</a:t>
            </a:r>
            <a:r>
              <a:rPr lang="en-GB" sz="2000" dirty="0">
                <a:solidFill>
                  <a:srgbClr val="333333"/>
                </a:solidFill>
                <a:latin typeface="Roboto" panose="02000000000000000000" pitchFamily="2" charset="0"/>
              </a:rPr>
              <a:t> to create, process, store, retrieve, and exchange all kinds of data and information (IT as a synonym for computers and computer networks)</a:t>
            </a:r>
          </a:p>
          <a:p>
            <a:pPr marL="457200" indent="-457200" algn="just">
              <a:buFont typeface="+mj-lt"/>
              <a:buAutoNum type="arabicPeriod"/>
            </a:pPr>
            <a:r>
              <a:rPr lang="en-GB" sz="2000" b="0" i="0" dirty="0">
                <a:solidFill>
                  <a:srgbClr val="333333"/>
                </a:solidFill>
                <a:effectLst/>
                <a:latin typeface="Roboto" panose="02000000000000000000" pitchFamily="2" charset="0"/>
              </a:rPr>
              <a:t>IT used</a:t>
            </a:r>
            <a:r>
              <a:rPr lang="en-GB" sz="2000" dirty="0">
                <a:solidFill>
                  <a:srgbClr val="333333"/>
                </a:solidFill>
                <a:latin typeface="Roboto" panose="02000000000000000000" pitchFamily="2" charset="0"/>
              </a:rPr>
              <a:t>/developed for Information systems: General IS and Internet IS</a:t>
            </a:r>
          </a:p>
          <a:p>
            <a:pPr marL="457200" indent="-457200" algn="just">
              <a:buFont typeface="+mj-lt"/>
              <a:buAutoNum type="arabicPeriod"/>
            </a:pPr>
            <a:r>
              <a:rPr lang="en-GB" sz="2000" b="0" i="0" dirty="0">
                <a:solidFill>
                  <a:srgbClr val="333333"/>
                </a:solidFill>
                <a:effectLst/>
                <a:latin typeface="Roboto" panose="02000000000000000000" pitchFamily="2" charset="0"/>
              </a:rPr>
              <a:t>IR are techniques adopted by computer systems to satisfy information  needs</a:t>
            </a:r>
          </a:p>
          <a:p>
            <a:pPr algn="just">
              <a:buFont typeface="Arial" panose="020B0604020202020204" pitchFamily="34" charset="0"/>
              <a:buChar char="•"/>
            </a:pPr>
            <a:endParaRPr lang="en-GB" dirty="0">
              <a:solidFill>
                <a:srgbClr val="333333"/>
              </a:solidFill>
              <a:latin typeface="Roboto" panose="02000000000000000000" pitchFamily="2" charset="0"/>
            </a:endParaRP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a:p>
            <a:pPr algn="just">
              <a:buFont typeface="Arial" panose="020B0604020202020204" pitchFamily="34" charset="0"/>
              <a:buChar char="•"/>
            </a:pPr>
            <a:endParaRPr lang="en-GB" b="0" i="0" dirty="0">
              <a:solidFill>
                <a:srgbClr val="333333"/>
              </a:solidFill>
              <a:effectLst/>
              <a:latin typeface="Roboto" panose="02000000000000000000" pitchFamily="2" charset="0"/>
            </a:endParaRPr>
          </a:p>
        </p:txBody>
      </p:sp>
      <p:pic>
        <p:nvPicPr>
          <p:cNvPr id="5" name="Picture 4">
            <a:extLst>
              <a:ext uri="{FF2B5EF4-FFF2-40B4-BE49-F238E27FC236}">
                <a16:creationId xmlns:a16="http://schemas.microsoft.com/office/drawing/2014/main" id="{E416D5EB-B4AF-7C3E-A4AC-49F31539527C}"/>
              </a:ext>
            </a:extLst>
          </p:cNvPr>
          <p:cNvPicPr>
            <a:picLocks noChangeAspect="1"/>
          </p:cNvPicPr>
          <p:nvPr/>
        </p:nvPicPr>
        <p:blipFill>
          <a:blip r:embed="rId2"/>
          <a:stretch>
            <a:fillRect/>
          </a:stretch>
        </p:blipFill>
        <p:spPr>
          <a:xfrm>
            <a:off x="827584" y="4509078"/>
            <a:ext cx="3242549" cy="1728248"/>
          </a:xfrm>
          <a:prstGeom prst="rect">
            <a:avLst/>
          </a:prstGeom>
        </p:spPr>
      </p:pic>
      <p:pic>
        <p:nvPicPr>
          <p:cNvPr id="6" name="Picture 5">
            <a:extLst>
              <a:ext uri="{FF2B5EF4-FFF2-40B4-BE49-F238E27FC236}">
                <a16:creationId xmlns:a16="http://schemas.microsoft.com/office/drawing/2014/main" id="{FCE88E4F-B161-CBE7-FBD8-D4E77F6691E0}"/>
              </a:ext>
            </a:extLst>
          </p:cNvPr>
          <p:cNvPicPr>
            <a:picLocks noChangeAspect="1"/>
          </p:cNvPicPr>
          <p:nvPr/>
        </p:nvPicPr>
        <p:blipFill>
          <a:blip r:embed="rId3"/>
          <a:stretch>
            <a:fillRect/>
          </a:stretch>
        </p:blipFill>
        <p:spPr>
          <a:xfrm>
            <a:off x="5220072" y="4127720"/>
            <a:ext cx="2778920" cy="2209744"/>
          </a:xfrm>
          <a:prstGeom prst="rect">
            <a:avLst/>
          </a:prstGeom>
        </p:spPr>
      </p:pic>
      <p:sp>
        <p:nvSpPr>
          <p:cNvPr id="4" name="Footer Placeholder 3">
            <a:extLst>
              <a:ext uri="{FF2B5EF4-FFF2-40B4-BE49-F238E27FC236}">
                <a16:creationId xmlns:a16="http://schemas.microsoft.com/office/drawing/2014/main" id="{57477778-F7AC-BEA4-6169-C113BCAD0438}"/>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638523869"/>
      </p:ext>
    </p:extLst>
  </p:cSld>
  <p:clrMapOvr>
    <a:masterClrMapping/>
  </p:clrMapOvr>
  <p:transition spd="slow">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68CD-8BB8-888C-0D1A-BDDB403E4016}"/>
              </a:ext>
            </a:extLst>
          </p:cNvPr>
          <p:cNvSpPr>
            <a:spLocks noGrp="1"/>
          </p:cNvSpPr>
          <p:nvPr>
            <p:ph type="title"/>
          </p:nvPr>
        </p:nvSpPr>
        <p:spPr/>
        <p:txBody>
          <a:bodyPr/>
          <a:lstStyle/>
          <a:p>
            <a:r>
              <a:rPr lang="en-US" altLang="en-US" dirty="0"/>
              <a:t>PaaS</a:t>
            </a:r>
            <a:endParaRPr lang="en-GB" dirty="0"/>
          </a:p>
        </p:txBody>
      </p:sp>
      <p:sp>
        <p:nvSpPr>
          <p:cNvPr id="3" name="Content Placeholder 2">
            <a:extLst>
              <a:ext uri="{FF2B5EF4-FFF2-40B4-BE49-F238E27FC236}">
                <a16:creationId xmlns:a16="http://schemas.microsoft.com/office/drawing/2014/main" id="{FB051E76-6139-8F64-12BF-152A6E419789}"/>
              </a:ext>
            </a:extLst>
          </p:cNvPr>
          <p:cNvSpPr>
            <a:spLocks noGrp="1"/>
          </p:cNvSpPr>
          <p:nvPr>
            <p:ph idx="1"/>
          </p:nvPr>
        </p:nvSpPr>
        <p:spPr/>
        <p:txBody>
          <a:bodyPr/>
          <a:lstStyle/>
          <a:p>
            <a:r>
              <a:rPr lang="en-GB" sz="3200" dirty="0"/>
              <a:t>Delivers a platform rather than a service</a:t>
            </a:r>
          </a:p>
          <a:p>
            <a:pPr lvl="1"/>
            <a:r>
              <a:rPr lang="en-GB" sz="2800" dirty="0"/>
              <a:t>API for developers</a:t>
            </a:r>
          </a:p>
          <a:p>
            <a:r>
              <a:rPr lang="en-GB" sz="3200" dirty="0"/>
              <a:t>Services are limited by APIs capabilities</a:t>
            </a:r>
          </a:p>
          <a:p>
            <a:r>
              <a:rPr lang="en-GB" sz="3200" dirty="0"/>
              <a:t>Examples</a:t>
            </a:r>
          </a:p>
          <a:p>
            <a:pPr lvl="1"/>
            <a:r>
              <a:rPr lang="en-GB" sz="2800" dirty="0"/>
              <a:t>Google App Engine</a:t>
            </a:r>
          </a:p>
          <a:p>
            <a:pPr lvl="1"/>
            <a:r>
              <a:rPr lang="en-GB" sz="2800" dirty="0"/>
              <a:t>Mosso (</a:t>
            </a:r>
            <a:r>
              <a:rPr lang="en-GB" sz="2800" dirty="0" err="1"/>
              <a:t>Rackspace</a:t>
            </a:r>
            <a:r>
              <a:rPr lang="en-GB" sz="2800" dirty="0"/>
              <a:t>)</a:t>
            </a:r>
          </a:p>
          <a:p>
            <a:pPr lvl="1"/>
            <a:r>
              <a:rPr lang="en-GB" sz="2800" dirty="0"/>
              <a:t>Server platforms on demand</a:t>
            </a:r>
          </a:p>
          <a:p>
            <a:endParaRPr lang="en-GB" sz="3200" dirty="0"/>
          </a:p>
        </p:txBody>
      </p:sp>
      <p:sp>
        <p:nvSpPr>
          <p:cNvPr id="4" name="Footer Placeholder 3">
            <a:extLst>
              <a:ext uri="{FF2B5EF4-FFF2-40B4-BE49-F238E27FC236}">
                <a16:creationId xmlns:a16="http://schemas.microsoft.com/office/drawing/2014/main" id="{F1022313-F416-509B-AE5E-8FA9D18A4C0B}"/>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527298931"/>
      </p:ext>
    </p:extLst>
  </p:cSld>
  <p:clrMapOvr>
    <a:masterClrMapping/>
  </p:clrMapOvr>
  <p:transition spd="slow">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1957-FA1E-AAA7-B504-6AB8C19A2B0D}"/>
              </a:ext>
            </a:extLst>
          </p:cNvPr>
          <p:cNvSpPr>
            <a:spLocks noGrp="1"/>
          </p:cNvSpPr>
          <p:nvPr>
            <p:ph type="title"/>
          </p:nvPr>
        </p:nvSpPr>
        <p:spPr/>
        <p:txBody>
          <a:bodyPr/>
          <a:lstStyle/>
          <a:p>
            <a:r>
              <a:rPr lang="en-US" altLang="en-US" dirty="0"/>
              <a:t>IaaS</a:t>
            </a:r>
            <a:endParaRPr lang="en-GB" dirty="0"/>
          </a:p>
        </p:txBody>
      </p:sp>
      <p:sp>
        <p:nvSpPr>
          <p:cNvPr id="3" name="Content Placeholder 2">
            <a:extLst>
              <a:ext uri="{FF2B5EF4-FFF2-40B4-BE49-F238E27FC236}">
                <a16:creationId xmlns:a16="http://schemas.microsoft.com/office/drawing/2014/main" id="{9F0DB3CB-8BAB-F536-543C-FFE42601E426}"/>
              </a:ext>
            </a:extLst>
          </p:cNvPr>
          <p:cNvSpPr>
            <a:spLocks noGrp="1"/>
          </p:cNvSpPr>
          <p:nvPr>
            <p:ph idx="1"/>
          </p:nvPr>
        </p:nvSpPr>
        <p:spPr>
          <a:xfrm>
            <a:off x="395536" y="1556792"/>
            <a:ext cx="8215064" cy="4464496"/>
          </a:xfrm>
        </p:spPr>
        <p:txBody>
          <a:bodyPr/>
          <a:lstStyle/>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Computer hardware (typically set up as a grid for massive horizontal scalability)</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Physical footprint/hardware </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Client has control over operating system, applications, firewalls)</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Client has no control over underlying cloud infrastructure </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sz="2800" dirty="0"/>
              <a:t>Examples: </a:t>
            </a:r>
            <a:r>
              <a:rPr lang="en-GB" altLang="en-US" sz="2800" dirty="0"/>
              <a:t>physical or virtual servers, storage and networking. </a:t>
            </a:r>
            <a:endParaRPr lang="en-US" altLang="en-US" sz="2800" dirty="0"/>
          </a:p>
          <a:p>
            <a:endParaRPr lang="en-GB" sz="2800" dirty="0"/>
          </a:p>
        </p:txBody>
      </p:sp>
      <p:sp>
        <p:nvSpPr>
          <p:cNvPr id="4" name="Footer Placeholder 3">
            <a:extLst>
              <a:ext uri="{FF2B5EF4-FFF2-40B4-BE49-F238E27FC236}">
                <a16:creationId xmlns:a16="http://schemas.microsoft.com/office/drawing/2014/main" id="{B9B685B9-283C-FD66-A5CB-FB8F3E4CB7E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340316004"/>
      </p:ext>
    </p:extLst>
  </p:cSld>
  <p:clrMapOvr>
    <a:masterClrMapping/>
  </p:clrMapOvr>
  <p:transition spd="slow">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5C66-07F8-A913-8B0E-C8DC425DF0FE}"/>
              </a:ext>
            </a:extLst>
          </p:cNvPr>
          <p:cNvSpPr>
            <a:spLocks noGrp="1"/>
          </p:cNvSpPr>
          <p:nvPr>
            <p:ph type="title"/>
          </p:nvPr>
        </p:nvSpPr>
        <p:spPr/>
        <p:txBody>
          <a:bodyPr/>
          <a:lstStyle/>
          <a:p>
            <a:r>
              <a:rPr lang="en-GB" dirty="0"/>
              <a:t>4 Deploy models</a:t>
            </a:r>
          </a:p>
        </p:txBody>
      </p:sp>
      <p:pic>
        <p:nvPicPr>
          <p:cNvPr id="5" name="Content Placeholder 4">
            <a:extLst>
              <a:ext uri="{FF2B5EF4-FFF2-40B4-BE49-F238E27FC236}">
                <a16:creationId xmlns:a16="http://schemas.microsoft.com/office/drawing/2014/main" id="{8E0C0DE2-6C8C-C05C-FD2C-97C675CAE4D1}"/>
              </a:ext>
            </a:extLst>
          </p:cNvPr>
          <p:cNvPicPr>
            <a:picLocks noGrp="1" noChangeAspect="1"/>
          </p:cNvPicPr>
          <p:nvPr>
            <p:ph idx="1"/>
          </p:nvPr>
        </p:nvPicPr>
        <p:blipFill>
          <a:blip r:embed="rId2"/>
          <a:stretch>
            <a:fillRect/>
          </a:stretch>
        </p:blipFill>
        <p:spPr>
          <a:xfrm>
            <a:off x="971600" y="1260585"/>
            <a:ext cx="7524750" cy="4448175"/>
          </a:xfrm>
          <a:prstGeom prst="rect">
            <a:avLst/>
          </a:prstGeom>
        </p:spPr>
      </p:pic>
      <p:sp>
        <p:nvSpPr>
          <p:cNvPr id="7" name="TextBox 6">
            <a:extLst>
              <a:ext uri="{FF2B5EF4-FFF2-40B4-BE49-F238E27FC236}">
                <a16:creationId xmlns:a16="http://schemas.microsoft.com/office/drawing/2014/main" id="{049D5C6B-169E-383C-4B7C-DE365B2D7FE7}"/>
              </a:ext>
            </a:extLst>
          </p:cNvPr>
          <p:cNvSpPr txBox="1"/>
          <p:nvPr/>
        </p:nvSpPr>
        <p:spPr>
          <a:xfrm>
            <a:off x="6939409" y="2237071"/>
            <a:ext cx="1671191" cy="430887"/>
          </a:xfrm>
          <a:prstGeom prst="rect">
            <a:avLst/>
          </a:prstGeom>
          <a:noFill/>
        </p:spPr>
        <p:txBody>
          <a:bodyPr wrap="square">
            <a:spAutoFit/>
          </a:bodyPr>
          <a:lstStyle/>
          <a:p>
            <a:r>
              <a:rPr lang="en-GB" dirty="0"/>
              <a:t>HPC cloud</a:t>
            </a:r>
          </a:p>
        </p:txBody>
      </p:sp>
      <p:sp>
        <p:nvSpPr>
          <p:cNvPr id="9" name="TextBox 8">
            <a:extLst>
              <a:ext uri="{FF2B5EF4-FFF2-40B4-BE49-F238E27FC236}">
                <a16:creationId xmlns:a16="http://schemas.microsoft.com/office/drawing/2014/main" id="{DDACC80B-6CE0-A723-40B0-396B95ABCA77}"/>
              </a:ext>
            </a:extLst>
          </p:cNvPr>
          <p:cNvSpPr txBox="1"/>
          <p:nvPr/>
        </p:nvSpPr>
        <p:spPr>
          <a:xfrm>
            <a:off x="6516216" y="3484673"/>
            <a:ext cx="2286000" cy="430887"/>
          </a:xfrm>
          <a:prstGeom prst="rect">
            <a:avLst/>
          </a:prstGeom>
          <a:noFill/>
        </p:spPr>
        <p:txBody>
          <a:bodyPr wrap="square">
            <a:spAutoFit/>
          </a:bodyPr>
          <a:lstStyle/>
          <a:p>
            <a:r>
              <a:rPr lang="en-GB" dirty="0"/>
              <a:t>Big data cloud</a:t>
            </a:r>
          </a:p>
        </p:txBody>
      </p:sp>
      <p:sp>
        <p:nvSpPr>
          <p:cNvPr id="3" name="Footer Placeholder 2">
            <a:extLst>
              <a:ext uri="{FF2B5EF4-FFF2-40B4-BE49-F238E27FC236}">
                <a16:creationId xmlns:a16="http://schemas.microsoft.com/office/drawing/2014/main" id="{6EF338A4-E738-D556-A11D-07AB8D9AD7C0}"/>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466428225"/>
      </p:ext>
    </p:extLst>
  </p:cSld>
  <p:clrMapOvr>
    <a:masterClrMapping/>
  </p:clrMapOvr>
  <p:transition spd="slow">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19E0-7600-6B3A-0AA5-20EB616765B6}"/>
              </a:ext>
            </a:extLst>
          </p:cNvPr>
          <p:cNvSpPr>
            <a:spLocks noGrp="1"/>
          </p:cNvSpPr>
          <p:nvPr>
            <p:ph type="title"/>
          </p:nvPr>
        </p:nvSpPr>
        <p:spPr/>
        <p:txBody>
          <a:bodyPr/>
          <a:lstStyle/>
          <a:p>
            <a:r>
              <a:rPr lang="en-GB" dirty="0"/>
              <a:t>4 Deploy models: Private Clouds</a:t>
            </a:r>
          </a:p>
        </p:txBody>
      </p:sp>
      <p:sp>
        <p:nvSpPr>
          <p:cNvPr id="3" name="Content Placeholder 2">
            <a:extLst>
              <a:ext uri="{FF2B5EF4-FFF2-40B4-BE49-F238E27FC236}">
                <a16:creationId xmlns:a16="http://schemas.microsoft.com/office/drawing/2014/main" id="{91767FAE-7449-8013-4039-75FA9725E8C3}"/>
              </a:ext>
            </a:extLst>
          </p:cNvPr>
          <p:cNvSpPr>
            <a:spLocks noGrp="1"/>
          </p:cNvSpPr>
          <p:nvPr>
            <p:ph idx="1"/>
          </p:nvPr>
        </p:nvSpPr>
        <p:spPr>
          <a:xfrm>
            <a:off x="899592" y="1556792"/>
            <a:ext cx="7711008" cy="3960440"/>
          </a:xfrm>
        </p:spPr>
        <p:txBody>
          <a:bodyPr/>
          <a:lstStyle/>
          <a:p>
            <a:pPr marL="0" indent="0">
              <a:buNone/>
            </a:pPr>
            <a:r>
              <a:rPr lang="en-GB" b="1" dirty="0"/>
              <a:t>Private cloud: </a:t>
            </a:r>
            <a:r>
              <a:rPr lang="en-GB" dirty="0"/>
              <a:t>A private cloud refers to cloud computing resources used exclusively by a single business or organization. </a:t>
            </a:r>
          </a:p>
          <a:p>
            <a:r>
              <a:rPr lang="en-GB" dirty="0"/>
              <a:t>A private cloud can be physically located on the company’s on-site data </a:t>
            </a:r>
            <a:r>
              <a:rPr lang="en-GB" dirty="0" err="1"/>
              <a:t>center</a:t>
            </a:r>
            <a:r>
              <a:rPr lang="en-GB" dirty="0"/>
              <a:t>. </a:t>
            </a:r>
          </a:p>
          <a:p>
            <a:r>
              <a:rPr lang="en-GB" dirty="0"/>
              <a:t>Some companies also pay third-party service providers to host their private cloud. </a:t>
            </a:r>
          </a:p>
          <a:p>
            <a:r>
              <a:rPr lang="en-GB" dirty="0"/>
              <a:t>A private cloud is one in which the services and infrastructure are maintained on a private network. </a:t>
            </a:r>
          </a:p>
        </p:txBody>
      </p:sp>
      <p:sp>
        <p:nvSpPr>
          <p:cNvPr id="4" name="Footer Placeholder 3">
            <a:extLst>
              <a:ext uri="{FF2B5EF4-FFF2-40B4-BE49-F238E27FC236}">
                <a16:creationId xmlns:a16="http://schemas.microsoft.com/office/drawing/2014/main" id="{647694C5-CD75-2268-D0C2-41ADE14FFEA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768432886"/>
      </p:ext>
    </p:extLst>
  </p:cSld>
  <p:clrMapOvr>
    <a:masterClrMapping/>
  </p:clrMapOvr>
  <p:transition spd="slow">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A1B4-F259-695C-A2EF-F508E57C5222}"/>
              </a:ext>
            </a:extLst>
          </p:cNvPr>
          <p:cNvSpPr>
            <a:spLocks noGrp="1"/>
          </p:cNvSpPr>
          <p:nvPr>
            <p:ph type="title"/>
          </p:nvPr>
        </p:nvSpPr>
        <p:spPr/>
        <p:txBody>
          <a:bodyPr/>
          <a:lstStyle/>
          <a:p>
            <a:r>
              <a:rPr lang="en-GB" dirty="0"/>
              <a:t>4 Deploy models: Public Clouds</a:t>
            </a:r>
          </a:p>
        </p:txBody>
      </p:sp>
      <p:sp>
        <p:nvSpPr>
          <p:cNvPr id="3" name="Content Placeholder 2">
            <a:extLst>
              <a:ext uri="{FF2B5EF4-FFF2-40B4-BE49-F238E27FC236}">
                <a16:creationId xmlns:a16="http://schemas.microsoft.com/office/drawing/2014/main" id="{580A8399-2D10-F5DC-1CF4-006F7490AAC7}"/>
              </a:ext>
            </a:extLst>
          </p:cNvPr>
          <p:cNvSpPr>
            <a:spLocks noGrp="1"/>
          </p:cNvSpPr>
          <p:nvPr>
            <p:ph idx="1"/>
          </p:nvPr>
        </p:nvSpPr>
        <p:spPr/>
        <p:txBody>
          <a:bodyPr/>
          <a:lstStyle/>
          <a:p>
            <a:pPr marL="0" indent="0">
              <a:buNone/>
            </a:pPr>
            <a:r>
              <a:rPr lang="en-GB" b="1" dirty="0"/>
              <a:t>Public cloud: </a:t>
            </a:r>
            <a:r>
              <a:rPr lang="en-GB" dirty="0"/>
              <a:t>Public clouds are owned and operated by a third-party cloud service providers, which deliver their computing resources, like servers and storage, over the Internet. </a:t>
            </a:r>
          </a:p>
          <a:p>
            <a:r>
              <a:rPr lang="en-GB" dirty="0"/>
              <a:t>Microsoft Azure is an example of a public cloud. With a public cloud, all hardware, software, and other supporting infrastructure is owned and managed by the cloud provider. </a:t>
            </a:r>
          </a:p>
          <a:p>
            <a:r>
              <a:rPr lang="en-GB" dirty="0"/>
              <a:t>You access these services and manage your account using a web browser. </a:t>
            </a:r>
          </a:p>
        </p:txBody>
      </p:sp>
      <p:sp>
        <p:nvSpPr>
          <p:cNvPr id="4" name="Footer Placeholder 3">
            <a:extLst>
              <a:ext uri="{FF2B5EF4-FFF2-40B4-BE49-F238E27FC236}">
                <a16:creationId xmlns:a16="http://schemas.microsoft.com/office/drawing/2014/main" id="{C97984BA-9838-58D6-13FF-90513B188AF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649302169"/>
      </p:ext>
    </p:extLst>
  </p:cSld>
  <p:clrMapOvr>
    <a:masterClrMapping/>
  </p:clrMapOvr>
  <p:transition spd="slow">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A1B4-F259-695C-A2EF-F508E57C5222}"/>
              </a:ext>
            </a:extLst>
          </p:cNvPr>
          <p:cNvSpPr>
            <a:spLocks noGrp="1"/>
          </p:cNvSpPr>
          <p:nvPr>
            <p:ph type="title"/>
          </p:nvPr>
        </p:nvSpPr>
        <p:spPr/>
        <p:txBody>
          <a:bodyPr/>
          <a:lstStyle/>
          <a:p>
            <a:r>
              <a:rPr lang="en-GB" dirty="0"/>
              <a:t>4 Deploy models: Hybrid</a:t>
            </a:r>
          </a:p>
        </p:txBody>
      </p:sp>
      <p:sp>
        <p:nvSpPr>
          <p:cNvPr id="3" name="Content Placeholder 2">
            <a:extLst>
              <a:ext uri="{FF2B5EF4-FFF2-40B4-BE49-F238E27FC236}">
                <a16:creationId xmlns:a16="http://schemas.microsoft.com/office/drawing/2014/main" id="{580A8399-2D10-F5DC-1CF4-006F7490AAC7}"/>
              </a:ext>
            </a:extLst>
          </p:cNvPr>
          <p:cNvSpPr>
            <a:spLocks noGrp="1"/>
          </p:cNvSpPr>
          <p:nvPr>
            <p:ph idx="1"/>
          </p:nvPr>
        </p:nvSpPr>
        <p:spPr>
          <a:xfrm>
            <a:off x="464468" y="1412776"/>
            <a:ext cx="8215064" cy="4680520"/>
          </a:xfrm>
        </p:spPr>
        <p:txBody>
          <a:bodyPr/>
          <a:lstStyle/>
          <a:p>
            <a:pPr marL="0" indent="0">
              <a:buNone/>
            </a:pPr>
            <a:r>
              <a:rPr lang="en-GB" b="1" dirty="0"/>
              <a:t>Hybrid cloud: </a:t>
            </a:r>
            <a:r>
              <a:rPr lang="en-GB" dirty="0"/>
              <a:t>is a composition of a public cloud and a private environment, such as a private cloud or on-premises resources, offering the benefits of multiple deployment models. </a:t>
            </a:r>
          </a:p>
          <a:p>
            <a:r>
              <a:rPr lang="en-GB" dirty="0"/>
              <a:t>Hybrid cloud can also mean the ability to connect collocation, managed and/or dedicated services with cloud resources. </a:t>
            </a:r>
          </a:p>
          <a:p>
            <a:r>
              <a:rPr lang="en-GB" dirty="0"/>
              <a:t>A hybrid cloud service crosses isolation and provider boundaries so that it can't be simply put in one category of private, public, or community cloud service. </a:t>
            </a:r>
          </a:p>
          <a:p>
            <a:r>
              <a:rPr lang="en-GB" dirty="0"/>
              <a:t>It allows one to extend either the capacity or the capability of a cloud service, by aggregation, integration or customization with another cloud service.</a:t>
            </a:r>
          </a:p>
        </p:txBody>
      </p:sp>
      <p:sp>
        <p:nvSpPr>
          <p:cNvPr id="4" name="Footer Placeholder 3">
            <a:extLst>
              <a:ext uri="{FF2B5EF4-FFF2-40B4-BE49-F238E27FC236}">
                <a16:creationId xmlns:a16="http://schemas.microsoft.com/office/drawing/2014/main" id="{8A514D62-2A70-7DB5-D7A4-254648D7C3DE}"/>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422792192"/>
      </p:ext>
    </p:extLst>
  </p:cSld>
  <p:clrMapOvr>
    <a:masterClrMapping/>
  </p:clrMapOvr>
  <p:transition spd="slow">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A1B4-F259-695C-A2EF-F508E57C5222}"/>
              </a:ext>
            </a:extLst>
          </p:cNvPr>
          <p:cNvSpPr>
            <a:spLocks noGrp="1"/>
          </p:cNvSpPr>
          <p:nvPr>
            <p:ph type="title"/>
          </p:nvPr>
        </p:nvSpPr>
        <p:spPr/>
        <p:txBody>
          <a:bodyPr/>
          <a:lstStyle/>
          <a:p>
            <a:r>
              <a:rPr lang="en-GB" dirty="0"/>
              <a:t>4 Deploy models: Community</a:t>
            </a:r>
          </a:p>
        </p:txBody>
      </p:sp>
      <p:sp>
        <p:nvSpPr>
          <p:cNvPr id="3" name="Content Placeholder 2">
            <a:extLst>
              <a:ext uri="{FF2B5EF4-FFF2-40B4-BE49-F238E27FC236}">
                <a16:creationId xmlns:a16="http://schemas.microsoft.com/office/drawing/2014/main" id="{580A8399-2D10-F5DC-1CF4-006F7490AAC7}"/>
              </a:ext>
            </a:extLst>
          </p:cNvPr>
          <p:cNvSpPr>
            <a:spLocks noGrp="1"/>
          </p:cNvSpPr>
          <p:nvPr>
            <p:ph idx="1"/>
          </p:nvPr>
        </p:nvSpPr>
        <p:spPr>
          <a:xfrm>
            <a:off x="464468" y="1366510"/>
            <a:ext cx="8215064" cy="4680520"/>
          </a:xfrm>
        </p:spPr>
        <p:txBody>
          <a:bodyPr/>
          <a:lstStyle/>
          <a:p>
            <a:pPr marL="0" indent="0">
              <a:buNone/>
            </a:pPr>
            <a:r>
              <a:rPr lang="en-GB" b="1" dirty="0"/>
              <a:t>Community cloud: </a:t>
            </a:r>
            <a:r>
              <a:rPr lang="en-GB" dirty="0"/>
              <a:t>is a composition of a public cloud and a private environment, such as a private cloud or on-premises resources, offering the benefits of multiple deployment models. </a:t>
            </a:r>
          </a:p>
          <a:p>
            <a:r>
              <a:rPr lang="en-GB" dirty="0"/>
              <a:t>Hybrid cloud can also mean the ability to connect collocation, managed and/or dedicated services with cloud resources. </a:t>
            </a:r>
          </a:p>
          <a:p>
            <a:r>
              <a:rPr lang="en-GB" dirty="0"/>
              <a:t>A hybrid cloud service crosses isolation and provider boundaries so that it can't be simply put in one category of private, public, or community cloud service. </a:t>
            </a:r>
          </a:p>
          <a:p>
            <a:r>
              <a:rPr lang="en-GB" dirty="0"/>
              <a:t>It allows one to extend either the capacity or the capability of a cloud service, by aggregation, integration or customization with another cloud service.</a:t>
            </a:r>
          </a:p>
        </p:txBody>
      </p:sp>
      <p:sp>
        <p:nvSpPr>
          <p:cNvPr id="4" name="Footer Placeholder 3">
            <a:extLst>
              <a:ext uri="{FF2B5EF4-FFF2-40B4-BE49-F238E27FC236}">
                <a16:creationId xmlns:a16="http://schemas.microsoft.com/office/drawing/2014/main" id="{0B2DED29-75A3-5A34-AFDC-F9598D29B99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012598793"/>
      </p:ext>
    </p:extLst>
  </p:cSld>
  <p:clrMapOvr>
    <a:masterClrMapping/>
  </p:clrMapOvr>
  <p:transition spd="slow">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AD24-57C3-A451-73EC-ACAAFEFD8234}"/>
              </a:ext>
            </a:extLst>
          </p:cNvPr>
          <p:cNvSpPr>
            <a:spLocks noGrp="1"/>
          </p:cNvSpPr>
          <p:nvPr>
            <p:ph type="title"/>
          </p:nvPr>
        </p:nvSpPr>
        <p:spPr>
          <a:xfrm>
            <a:off x="464468" y="620688"/>
            <a:ext cx="8215064" cy="685800"/>
          </a:xfrm>
        </p:spPr>
        <p:txBody>
          <a:bodyPr/>
          <a:lstStyle/>
          <a:p>
            <a:r>
              <a:rPr lang="en-GB" altLang="en-US" sz="3600" dirty="0">
                <a:solidFill>
                  <a:srgbClr val="000000"/>
                </a:solidFill>
              </a:rPr>
              <a:t>Foundational Elements</a:t>
            </a:r>
            <a:br>
              <a:rPr lang="en-GB" altLang="en-US" sz="3600" dirty="0">
                <a:solidFill>
                  <a:srgbClr val="000000"/>
                </a:solidFill>
              </a:rPr>
            </a:br>
            <a:r>
              <a:rPr lang="en-GB" altLang="en-US" sz="3600" dirty="0">
                <a:solidFill>
                  <a:srgbClr val="000000"/>
                </a:solidFill>
              </a:rPr>
              <a:t>of Cloud Computing</a:t>
            </a:r>
            <a:br>
              <a:rPr lang="en-GB" altLang="en-US" sz="3600" dirty="0">
                <a:solidFill>
                  <a:srgbClr val="000000"/>
                </a:solidFill>
              </a:rPr>
            </a:br>
            <a:endParaRPr lang="en-GB" dirty="0"/>
          </a:p>
        </p:txBody>
      </p:sp>
      <p:sp>
        <p:nvSpPr>
          <p:cNvPr id="3" name="Content Placeholder 2">
            <a:extLst>
              <a:ext uri="{FF2B5EF4-FFF2-40B4-BE49-F238E27FC236}">
                <a16:creationId xmlns:a16="http://schemas.microsoft.com/office/drawing/2014/main" id="{299A0D3F-0A30-F044-E8F3-E4B0B322FE3B}"/>
              </a:ext>
            </a:extLst>
          </p:cNvPr>
          <p:cNvSpPr>
            <a:spLocks noGrp="1"/>
          </p:cNvSpPr>
          <p:nvPr>
            <p:ph idx="1"/>
          </p:nvPr>
        </p:nvSpPr>
        <p:spPr>
          <a:xfrm>
            <a:off x="1259632" y="1921917"/>
            <a:ext cx="6912768" cy="3456384"/>
          </a:xfrm>
        </p:spPr>
        <p:txBody>
          <a:bodyPr/>
          <a:lstStyle/>
          <a:p>
            <a:pPr eaLnBrk="1" hangingPunct="1">
              <a:spcBef>
                <a:spcPts val="600"/>
              </a:spcBef>
              <a:buFont typeface="Arial" panose="020B0604020202020204" pitchFamily="34" charset="0"/>
              <a:buChar char="•"/>
            </a:pPr>
            <a:r>
              <a:rPr lang="en-US" altLang="en-US" sz="2800" b="1" dirty="0">
                <a:solidFill>
                  <a:srgbClr val="000000"/>
                </a:solidFill>
              </a:rPr>
              <a:t>Virtualization</a:t>
            </a:r>
          </a:p>
          <a:p>
            <a:pPr eaLnBrk="1" hangingPunct="1">
              <a:spcBef>
                <a:spcPts val="600"/>
              </a:spcBef>
              <a:buFont typeface="Arial" panose="020B0604020202020204" pitchFamily="34" charset="0"/>
              <a:buChar char="•"/>
            </a:pPr>
            <a:r>
              <a:rPr lang="en-US" altLang="en-US" sz="2800" b="1" dirty="0">
                <a:solidFill>
                  <a:srgbClr val="000000"/>
                </a:solidFill>
              </a:rPr>
              <a:t>Grid technology</a:t>
            </a:r>
          </a:p>
          <a:p>
            <a:pPr eaLnBrk="1" hangingPunct="1">
              <a:spcBef>
                <a:spcPts val="600"/>
              </a:spcBef>
              <a:buFont typeface="Arial" panose="020B0604020202020204" pitchFamily="34" charset="0"/>
              <a:buChar char="•"/>
            </a:pPr>
            <a:r>
              <a:rPr lang="en-US" altLang="en-US" sz="2800" b="1" dirty="0">
                <a:solidFill>
                  <a:srgbClr val="000000"/>
                </a:solidFill>
              </a:rPr>
              <a:t>Service Oriented Architectures</a:t>
            </a:r>
          </a:p>
          <a:p>
            <a:pPr eaLnBrk="1" hangingPunct="1">
              <a:spcBef>
                <a:spcPts val="600"/>
              </a:spcBef>
              <a:buFont typeface="Arial" panose="020B0604020202020204" pitchFamily="34" charset="0"/>
              <a:buChar char="•"/>
            </a:pPr>
            <a:r>
              <a:rPr lang="en-US" altLang="en-US" sz="2800" b="1" dirty="0">
                <a:solidFill>
                  <a:srgbClr val="000000"/>
                </a:solidFill>
              </a:rPr>
              <a:t>Distributed Computing</a:t>
            </a:r>
          </a:p>
          <a:p>
            <a:pPr eaLnBrk="1" hangingPunct="1">
              <a:spcBef>
                <a:spcPts val="600"/>
              </a:spcBef>
              <a:buFont typeface="Arial" panose="020B0604020202020204" pitchFamily="34" charset="0"/>
              <a:buChar char="•"/>
            </a:pPr>
            <a:r>
              <a:rPr lang="en-US" altLang="en-US" sz="2800" b="1" dirty="0">
                <a:solidFill>
                  <a:srgbClr val="000000"/>
                </a:solidFill>
              </a:rPr>
              <a:t>Broadband Networks</a:t>
            </a:r>
          </a:p>
          <a:p>
            <a:pPr eaLnBrk="1" hangingPunct="1">
              <a:spcBef>
                <a:spcPts val="600"/>
              </a:spcBef>
              <a:buFont typeface="Arial" panose="020B0604020202020204" pitchFamily="34" charset="0"/>
              <a:buChar char="•"/>
            </a:pPr>
            <a:r>
              <a:rPr lang="en-US" altLang="en-US" sz="2800" b="1" dirty="0">
                <a:solidFill>
                  <a:srgbClr val="000000"/>
                </a:solidFill>
              </a:rPr>
              <a:t>Browser as a thin client or service interface</a:t>
            </a:r>
          </a:p>
          <a:p>
            <a:endParaRPr lang="en-GB" dirty="0"/>
          </a:p>
        </p:txBody>
      </p:sp>
      <p:sp>
        <p:nvSpPr>
          <p:cNvPr id="4" name="Footer Placeholder 3">
            <a:extLst>
              <a:ext uri="{FF2B5EF4-FFF2-40B4-BE49-F238E27FC236}">
                <a16:creationId xmlns:a16="http://schemas.microsoft.com/office/drawing/2014/main" id="{33F54BF6-F763-7274-B196-2CBC79B1DE1E}"/>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55163864"/>
      </p:ext>
    </p:extLst>
  </p:cSld>
  <p:clrMapOvr>
    <a:masterClrMapping/>
  </p:clrMapOvr>
  <p:transition spd="slow">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3EC8-2E0A-944B-1737-A5733E6C1CE9}"/>
              </a:ext>
            </a:extLst>
          </p:cNvPr>
          <p:cNvSpPr>
            <a:spLocks noGrp="1"/>
          </p:cNvSpPr>
          <p:nvPr>
            <p:ph type="title"/>
          </p:nvPr>
        </p:nvSpPr>
        <p:spPr/>
        <p:txBody>
          <a:bodyPr/>
          <a:lstStyle/>
          <a:p>
            <a:r>
              <a:rPr lang="en-GB" dirty="0"/>
              <a:t>Examples</a:t>
            </a:r>
          </a:p>
        </p:txBody>
      </p:sp>
      <p:sp>
        <p:nvSpPr>
          <p:cNvPr id="3" name="Content Placeholder 2">
            <a:extLst>
              <a:ext uri="{FF2B5EF4-FFF2-40B4-BE49-F238E27FC236}">
                <a16:creationId xmlns:a16="http://schemas.microsoft.com/office/drawing/2014/main" id="{264F718E-0D35-6943-F0C1-538C314D6995}"/>
              </a:ext>
            </a:extLst>
          </p:cNvPr>
          <p:cNvSpPr>
            <a:spLocks noGrp="1"/>
          </p:cNvSpPr>
          <p:nvPr>
            <p:ph idx="1"/>
          </p:nvPr>
        </p:nvSpPr>
        <p:spPr>
          <a:xfrm>
            <a:off x="539552" y="1363165"/>
            <a:ext cx="8215064" cy="4680520"/>
          </a:xfrm>
        </p:spPr>
        <p:txBody>
          <a:bodyPr/>
          <a:lstStyle/>
          <a:p>
            <a:r>
              <a:rPr lang="en-GB" dirty="0"/>
              <a:t>AWS: </a:t>
            </a:r>
            <a:r>
              <a:rPr lang="en-GB" altLang="en-US" dirty="0"/>
              <a:t>Amazon web services</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EC2</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S3</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a:t>
            </a:r>
            <a:r>
              <a:rPr lang="en-US" altLang="en-US" dirty="0" err="1"/>
              <a:t>SimpleDB</a:t>
            </a:r>
            <a:endParaRPr lang="en-US" altLang="en-US" dirty="0"/>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SQS</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Amazon CloudFront</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Elastic IP</a:t>
            </a:r>
          </a:p>
          <a:p>
            <a:pPr marL="339725"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Google App Engine: </a:t>
            </a:r>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i="0" dirty="0">
                <a:solidFill>
                  <a:srgbClr val="202124"/>
                </a:solidFill>
                <a:effectLst/>
                <a:latin typeface="Google Sans"/>
              </a:rPr>
              <a:t>App Engine (</a:t>
            </a:r>
            <a:r>
              <a:rPr lang="en-GB" b="1" i="0" dirty="0">
                <a:solidFill>
                  <a:srgbClr val="202124"/>
                </a:solidFill>
                <a:effectLst/>
                <a:latin typeface="Google Sans"/>
                <a:hlinkClick r:id="rId2"/>
              </a:rPr>
              <a:t>https://cloud.google.com/</a:t>
            </a:r>
            <a:r>
              <a:rPr lang="en-GB" b="1" i="0" dirty="0">
                <a:solidFill>
                  <a:srgbClr val="202124"/>
                </a:solidFill>
                <a:effectLst/>
                <a:latin typeface="Google Sans"/>
              </a:rPr>
              <a:t>)</a:t>
            </a:r>
            <a:endParaRPr lang="en-US" altLang="en-US" dirty="0"/>
          </a:p>
          <a:p>
            <a:pPr marL="1100137" lvl="1" indent="-339725" eaLnBrk="1" hangingPunct="1">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n-US" dirty="0"/>
              <a:t>google </a:t>
            </a:r>
            <a:r>
              <a:rPr lang="en-US" altLang="en-US" dirty="0" err="1"/>
              <a:t>Colab</a:t>
            </a:r>
            <a:r>
              <a:rPr lang="en-US" altLang="en-US" dirty="0"/>
              <a:t>. (</a:t>
            </a:r>
            <a:r>
              <a:rPr lang="en-US" altLang="en-US" dirty="0">
                <a:hlinkClick r:id="rId3"/>
              </a:rPr>
              <a:t>https://colab.research.google.com/</a:t>
            </a:r>
            <a:r>
              <a:rPr lang="en-US" altLang="en-US" dirty="0"/>
              <a:t>) </a:t>
            </a:r>
          </a:p>
          <a:p>
            <a:r>
              <a:rPr lang="en-GB" dirty="0"/>
              <a:t>Microsoft:</a:t>
            </a:r>
          </a:p>
          <a:p>
            <a:pPr lvl="1"/>
            <a:r>
              <a:rPr lang="en-GB" dirty="0"/>
              <a:t>Azure.</a:t>
            </a:r>
          </a:p>
        </p:txBody>
      </p:sp>
      <p:sp>
        <p:nvSpPr>
          <p:cNvPr id="4" name="Footer Placeholder 3">
            <a:extLst>
              <a:ext uri="{FF2B5EF4-FFF2-40B4-BE49-F238E27FC236}">
                <a16:creationId xmlns:a16="http://schemas.microsoft.com/office/drawing/2014/main" id="{C16A7D5A-BFD7-BE7F-CF1D-084A1C94AB9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330550380"/>
      </p:ext>
    </p:extLst>
  </p:cSld>
  <p:clrMapOvr>
    <a:masterClrMapping/>
  </p:clrMapOvr>
  <p:transition spd="slow">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B788-85F7-B8AD-E8F7-F7D5DCA5838F}"/>
              </a:ext>
            </a:extLst>
          </p:cNvPr>
          <p:cNvSpPr>
            <a:spLocks noGrp="1"/>
          </p:cNvSpPr>
          <p:nvPr>
            <p:ph type="title"/>
          </p:nvPr>
        </p:nvSpPr>
        <p:spPr/>
        <p:txBody>
          <a:bodyPr/>
          <a:lstStyle/>
          <a:p>
            <a:r>
              <a:rPr lang="en-GB" dirty="0"/>
              <a:t>BDA</a:t>
            </a:r>
          </a:p>
        </p:txBody>
      </p:sp>
      <p:sp>
        <p:nvSpPr>
          <p:cNvPr id="3" name="Text Placeholder 2">
            <a:extLst>
              <a:ext uri="{FF2B5EF4-FFF2-40B4-BE49-F238E27FC236}">
                <a16:creationId xmlns:a16="http://schemas.microsoft.com/office/drawing/2014/main" id="{85220A37-AE67-9B58-ABAC-84A05E998BBB}"/>
              </a:ext>
            </a:extLst>
          </p:cNvPr>
          <p:cNvSpPr>
            <a:spLocks noGrp="1"/>
          </p:cNvSpPr>
          <p:nvPr>
            <p:ph type="body" idx="1"/>
          </p:nvPr>
        </p:nvSpPr>
        <p:spPr/>
        <p:txBody>
          <a:bodyPr/>
          <a:lstStyle/>
          <a:p>
            <a:r>
              <a:rPr lang="en-GB" dirty="0"/>
              <a:t>Provide revolutionary methods for using Distributed computing (clouds computing) and parallel execution for Big Data </a:t>
            </a:r>
          </a:p>
        </p:txBody>
      </p:sp>
    </p:spTree>
    <p:extLst>
      <p:ext uri="{BB962C8B-B14F-4D97-AF65-F5344CB8AC3E}">
        <p14:creationId xmlns:p14="http://schemas.microsoft.com/office/powerpoint/2010/main" val="1709701629"/>
      </p:ext>
    </p:extLst>
  </p:cSld>
  <p:clrMapOvr>
    <a:masterClrMapping/>
  </p:clrMapOvr>
  <p:transition spd="slow">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A5F4-AB0C-753F-D3C3-26C06025EC82}"/>
              </a:ext>
            </a:extLst>
          </p:cNvPr>
          <p:cNvSpPr>
            <a:spLocks noGrp="1"/>
          </p:cNvSpPr>
          <p:nvPr>
            <p:ph type="title"/>
          </p:nvPr>
        </p:nvSpPr>
        <p:spPr/>
        <p:txBody>
          <a:bodyPr/>
          <a:lstStyle/>
          <a:p>
            <a:r>
              <a:rPr lang="en-GB" dirty="0"/>
              <a:t>Issues with IS</a:t>
            </a:r>
          </a:p>
        </p:txBody>
      </p:sp>
      <p:sp>
        <p:nvSpPr>
          <p:cNvPr id="3" name="Content Placeholder 2">
            <a:extLst>
              <a:ext uri="{FF2B5EF4-FFF2-40B4-BE49-F238E27FC236}">
                <a16:creationId xmlns:a16="http://schemas.microsoft.com/office/drawing/2014/main" id="{C8AE0209-E777-D22B-B2E4-92FC411EA31B}"/>
              </a:ext>
            </a:extLst>
          </p:cNvPr>
          <p:cNvSpPr>
            <a:spLocks noGrp="1"/>
          </p:cNvSpPr>
          <p:nvPr>
            <p:ph idx="1"/>
          </p:nvPr>
        </p:nvSpPr>
        <p:spPr/>
        <p:txBody>
          <a:bodyPr/>
          <a:lstStyle/>
          <a:p>
            <a:r>
              <a:rPr lang="en-GB" dirty="0"/>
              <a:t>Storage</a:t>
            </a:r>
          </a:p>
          <a:p>
            <a:r>
              <a:rPr lang="en-GB" dirty="0"/>
              <a:t>Computation</a:t>
            </a:r>
          </a:p>
        </p:txBody>
      </p:sp>
      <p:sp>
        <p:nvSpPr>
          <p:cNvPr id="4" name="Footer Placeholder 3">
            <a:extLst>
              <a:ext uri="{FF2B5EF4-FFF2-40B4-BE49-F238E27FC236}">
                <a16:creationId xmlns:a16="http://schemas.microsoft.com/office/drawing/2014/main" id="{551048C3-91F8-1A28-7802-AA56B05CD5F6}"/>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911358577"/>
      </p:ext>
    </p:extLst>
  </p:cSld>
  <p:clrMapOvr>
    <a:masterClrMapping/>
  </p:clrMapOvr>
  <p:transition spd="slow">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81AD4-8F34-A32F-A17B-3F72C6E807CC}"/>
              </a:ext>
            </a:extLst>
          </p:cNvPr>
          <p:cNvSpPr>
            <a:spLocks noGrp="1"/>
          </p:cNvSpPr>
          <p:nvPr>
            <p:ph type="title"/>
          </p:nvPr>
        </p:nvSpPr>
        <p:spPr/>
        <p:txBody>
          <a:bodyPr/>
          <a:lstStyle/>
          <a:p>
            <a:r>
              <a:rPr lang="en-GB" dirty="0"/>
              <a:t>Big Data</a:t>
            </a:r>
          </a:p>
        </p:txBody>
      </p:sp>
      <p:pic>
        <p:nvPicPr>
          <p:cNvPr id="5" name="Picture 4">
            <a:extLst>
              <a:ext uri="{FF2B5EF4-FFF2-40B4-BE49-F238E27FC236}">
                <a16:creationId xmlns:a16="http://schemas.microsoft.com/office/drawing/2014/main" id="{478CDE72-12B5-61F7-0140-95042E568CB8}"/>
              </a:ext>
            </a:extLst>
          </p:cNvPr>
          <p:cNvPicPr>
            <a:picLocks noChangeAspect="1"/>
          </p:cNvPicPr>
          <p:nvPr/>
        </p:nvPicPr>
        <p:blipFill>
          <a:blip r:embed="rId2"/>
          <a:stretch>
            <a:fillRect/>
          </a:stretch>
        </p:blipFill>
        <p:spPr>
          <a:xfrm>
            <a:off x="1187624" y="1556792"/>
            <a:ext cx="7154566" cy="4443362"/>
          </a:xfrm>
          <a:prstGeom prst="rect">
            <a:avLst/>
          </a:prstGeom>
        </p:spPr>
      </p:pic>
      <p:sp>
        <p:nvSpPr>
          <p:cNvPr id="2" name="Footer Placeholder 1">
            <a:extLst>
              <a:ext uri="{FF2B5EF4-FFF2-40B4-BE49-F238E27FC236}">
                <a16:creationId xmlns:a16="http://schemas.microsoft.com/office/drawing/2014/main" id="{9585CEAB-81CD-6BDD-734D-8EC6B08B31CE}"/>
              </a:ext>
            </a:extLst>
          </p:cNvPr>
          <p:cNvSpPr>
            <a:spLocks noGrp="1"/>
          </p:cNvSpPr>
          <p:nvPr>
            <p:ph type="ftr" sz="quarter" idx="10"/>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098334811"/>
      </p:ext>
    </p:extLst>
  </p:cSld>
  <p:clrMapOvr>
    <a:masterClrMapping/>
  </p:clrMapOvr>
  <p:transition spd="slow">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B56EBA-A83F-973B-87A5-37869B2D7702}"/>
              </a:ext>
            </a:extLst>
          </p:cNvPr>
          <p:cNvSpPr>
            <a:spLocks noGrp="1"/>
          </p:cNvSpPr>
          <p:nvPr>
            <p:ph type="title"/>
          </p:nvPr>
        </p:nvSpPr>
        <p:spPr/>
        <p:txBody>
          <a:bodyPr/>
          <a:lstStyle/>
          <a:p>
            <a:r>
              <a:rPr lang="en-GB" dirty="0"/>
              <a:t>Definition</a:t>
            </a:r>
          </a:p>
        </p:txBody>
      </p:sp>
      <p:sp>
        <p:nvSpPr>
          <p:cNvPr id="5" name="Content Placeholder 4">
            <a:extLst>
              <a:ext uri="{FF2B5EF4-FFF2-40B4-BE49-F238E27FC236}">
                <a16:creationId xmlns:a16="http://schemas.microsoft.com/office/drawing/2014/main" id="{4A8C9D0F-BB3F-B9D6-AB1A-062150876133}"/>
              </a:ext>
            </a:extLst>
          </p:cNvPr>
          <p:cNvSpPr>
            <a:spLocks noGrp="1"/>
          </p:cNvSpPr>
          <p:nvPr>
            <p:ph idx="1"/>
          </p:nvPr>
        </p:nvSpPr>
        <p:spPr>
          <a:xfrm>
            <a:off x="395536" y="1412776"/>
            <a:ext cx="8215064" cy="4824536"/>
          </a:xfrm>
        </p:spPr>
        <p:txBody>
          <a:bodyPr/>
          <a:lstStyle/>
          <a:p>
            <a:r>
              <a:rPr lang="en-GB" dirty="0"/>
              <a:t>Big Data actually mean Big data analytics!</a:t>
            </a:r>
          </a:p>
          <a:p>
            <a:r>
              <a:rPr lang="en-GB" dirty="0"/>
              <a:t>Big data: 3Vs, 4Vs, 5Vs definition</a:t>
            </a:r>
          </a:p>
          <a:p>
            <a:endParaRPr lang="en-GB" b="0" i="0" dirty="0">
              <a:solidFill>
                <a:srgbClr val="4A4A4A"/>
              </a:solidFill>
              <a:effectLst/>
              <a:latin typeface="Open Sans" panose="020B0606030504020204" pitchFamily="34" charset="0"/>
            </a:endParaRPr>
          </a:p>
          <a:p>
            <a:endParaRPr lang="en-GB" dirty="0">
              <a:solidFill>
                <a:srgbClr val="4A4A4A"/>
              </a:solidFill>
              <a:latin typeface="Open Sans" panose="020B0606030504020204" pitchFamily="34" charset="0"/>
            </a:endParaRPr>
          </a:p>
          <a:p>
            <a:endParaRPr lang="en-GB" b="0" i="0" dirty="0">
              <a:solidFill>
                <a:srgbClr val="4A4A4A"/>
              </a:solidFill>
              <a:effectLst/>
              <a:latin typeface="Open Sans" panose="020B0606030504020204" pitchFamily="34" charset="0"/>
            </a:endParaRPr>
          </a:p>
          <a:p>
            <a:endParaRPr lang="en-GB" dirty="0">
              <a:solidFill>
                <a:srgbClr val="4A4A4A"/>
              </a:solidFill>
              <a:latin typeface="Open Sans" panose="020B0606030504020204" pitchFamily="34" charset="0"/>
            </a:endParaRPr>
          </a:p>
          <a:p>
            <a:endParaRPr lang="en-GB" b="0" i="0" dirty="0">
              <a:solidFill>
                <a:srgbClr val="4A4A4A"/>
              </a:solidFill>
              <a:effectLst/>
              <a:latin typeface="Open Sans" panose="020B0606030504020204" pitchFamily="34" charset="0"/>
            </a:endParaRPr>
          </a:p>
          <a:p>
            <a:endParaRPr lang="en-GB" dirty="0">
              <a:solidFill>
                <a:srgbClr val="4A4A4A"/>
              </a:solidFill>
              <a:latin typeface="Open Sans" panose="020B0606030504020204" pitchFamily="34" charset="0"/>
            </a:endParaRPr>
          </a:p>
          <a:p>
            <a:r>
              <a:rPr lang="en-GB" b="0" i="0" dirty="0">
                <a:solidFill>
                  <a:srgbClr val="4A4A4A"/>
                </a:solidFill>
                <a:effectLst/>
                <a:latin typeface="Open Sans" panose="020B0606030504020204" pitchFamily="34" charset="0"/>
              </a:rPr>
              <a:t>from various sources, has different formats, is generated at a variable rate, and may also contain inconsistencies.</a:t>
            </a:r>
            <a:endParaRPr lang="en-GB" dirty="0"/>
          </a:p>
        </p:txBody>
      </p:sp>
      <p:pic>
        <p:nvPicPr>
          <p:cNvPr id="2" name="Picture 1">
            <a:extLst>
              <a:ext uri="{FF2B5EF4-FFF2-40B4-BE49-F238E27FC236}">
                <a16:creationId xmlns:a16="http://schemas.microsoft.com/office/drawing/2014/main" id="{18998456-1D65-A590-0714-A82251A67513}"/>
              </a:ext>
            </a:extLst>
          </p:cNvPr>
          <p:cNvPicPr>
            <a:picLocks noChangeAspect="1"/>
          </p:cNvPicPr>
          <p:nvPr/>
        </p:nvPicPr>
        <p:blipFill>
          <a:blip r:embed="rId2"/>
          <a:stretch>
            <a:fillRect/>
          </a:stretch>
        </p:blipFill>
        <p:spPr>
          <a:xfrm>
            <a:off x="1043922" y="2852934"/>
            <a:ext cx="2685084" cy="1761207"/>
          </a:xfrm>
          <a:prstGeom prst="rect">
            <a:avLst/>
          </a:prstGeom>
        </p:spPr>
      </p:pic>
      <p:pic>
        <p:nvPicPr>
          <p:cNvPr id="3" name="Picture 2">
            <a:extLst>
              <a:ext uri="{FF2B5EF4-FFF2-40B4-BE49-F238E27FC236}">
                <a16:creationId xmlns:a16="http://schemas.microsoft.com/office/drawing/2014/main" id="{4057D795-02CC-4BA2-49C2-A1921FBA89C6}"/>
              </a:ext>
            </a:extLst>
          </p:cNvPr>
          <p:cNvPicPr>
            <a:picLocks noChangeAspect="1"/>
          </p:cNvPicPr>
          <p:nvPr/>
        </p:nvPicPr>
        <p:blipFill>
          <a:blip r:embed="rId3"/>
          <a:stretch>
            <a:fillRect/>
          </a:stretch>
        </p:blipFill>
        <p:spPr>
          <a:xfrm>
            <a:off x="4355976" y="2636912"/>
            <a:ext cx="4096867" cy="2091109"/>
          </a:xfrm>
          <a:prstGeom prst="rect">
            <a:avLst/>
          </a:prstGeom>
        </p:spPr>
      </p:pic>
      <p:sp>
        <p:nvSpPr>
          <p:cNvPr id="6" name="Footer Placeholder 5">
            <a:extLst>
              <a:ext uri="{FF2B5EF4-FFF2-40B4-BE49-F238E27FC236}">
                <a16:creationId xmlns:a16="http://schemas.microsoft.com/office/drawing/2014/main" id="{83E71678-F345-564A-B6DE-B393DFAEC0D3}"/>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716179850"/>
      </p:ext>
    </p:extLst>
  </p:cSld>
  <p:clrMapOvr>
    <a:masterClrMapping/>
  </p:clrMapOvr>
  <p:transition spd="slow">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F9D6-A5C9-1838-7EAC-1BF7224BEF99}"/>
              </a:ext>
            </a:extLst>
          </p:cNvPr>
          <p:cNvSpPr>
            <a:spLocks noGrp="1"/>
          </p:cNvSpPr>
          <p:nvPr>
            <p:ph type="title"/>
          </p:nvPr>
        </p:nvSpPr>
        <p:spPr/>
        <p:txBody>
          <a:bodyPr/>
          <a:lstStyle/>
          <a:p>
            <a:r>
              <a:rPr lang="en-GB" dirty="0"/>
              <a:t>6Vs</a:t>
            </a:r>
          </a:p>
        </p:txBody>
      </p:sp>
      <p:pic>
        <p:nvPicPr>
          <p:cNvPr id="5" name="Content Placeholder 6">
            <a:extLst>
              <a:ext uri="{FF2B5EF4-FFF2-40B4-BE49-F238E27FC236}">
                <a16:creationId xmlns:a16="http://schemas.microsoft.com/office/drawing/2014/main" id="{A7E515CC-F149-0DDF-0414-30DF01DB53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99592" y="1412776"/>
            <a:ext cx="7799916" cy="4679950"/>
          </a:xfrm>
        </p:spPr>
      </p:pic>
      <p:sp>
        <p:nvSpPr>
          <p:cNvPr id="3" name="Footer Placeholder 2">
            <a:extLst>
              <a:ext uri="{FF2B5EF4-FFF2-40B4-BE49-F238E27FC236}">
                <a16:creationId xmlns:a16="http://schemas.microsoft.com/office/drawing/2014/main" id="{55A532AB-3A98-D759-16ED-6C7CC0E73C53}"/>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201292555"/>
      </p:ext>
    </p:extLst>
  </p:cSld>
  <p:clrMapOvr>
    <a:masterClrMapping/>
  </p:clrMapOvr>
  <p:transition spd="slow">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5B66-D1B9-BD35-75DB-3A532660DD9C}"/>
              </a:ext>
            </a:extLst>
          </p:cNvPr>
          <p:cNvSpPr>
            <a:spLocks noGrp="1"/>
          </p:cNvSpPr>
          <p:nvPr>
            <p:ph type="title"/>
          </p:nvPr>
        </p:nvSpPr>
        <p:spPr/>
        <p:txBody>
          <a:bodyPr/>
          <a:lstStyle/>
          <a:p>
            <a:r>
              <a:rPr lang="en-GB" b="1" i="0" dirty="0">
                <a:solidFill>
                  <a:srgbClr val="4A4A4A"/>
                </a:solidFill>
                <a:effectLst/>
                <a:latin typeface="Open Sans" panose="020B0606030504020204" pitchFamily="34" charset="0"/>
              </a:rPr>
              <a:t>What is Big Data Analytics?</a:t>
            </a:r>
            <a:endParaRPr lang="en-GB" dirty="0"/>
          </a:p>
        </p:txBody>
      </p:sp>
      <p:sp>
        <p:nvSpPr>
          <p:cNvPr id="3" name="Content Placeholder 2">
            <a:extLst>
              <a:ext uri="{FF2B5EF4-FFF2-40B4-BE49-F238E27FC236}">
                <a16:creationId xmlns:a16="http://schemas.microsoft.com/office/drawing/2014/main" id="{E60E3DE2-693E-E8C8-9A26-F6737B8E5902}"/>
              </a:ext>
            </a:extLst>
          </p:cNvPr>
          <p:cNvSpPr>
            <a:spLocks noGrp="1"/>
          </p:cNvSpPr>
          <p:nvPr>
            <p:ph idx="1"/>
          </p:nvPr>
        </p:nvSpPr>
        <p:spPr>
          <a:xfrm>
            <a:off x="464468" y="1484784"/>
            <a:ext cx="8215064" cy="4680520"/>
          </a:xfrm>
        </p:spPr>
        <p:txBody>
          <a:bodyPr/>
          <a:lstStyle/>
          <a:p>
            <a:r>
              <a:rPr lang="en-GB" b="0" i="0" dirty="0">
                <a:solidFill>
                  <a:srgbClr val="4A4A4A"/>
                </a:solidFill>
                <a:effectLst/>
                <a:latin typeface="Open Sans" panose="020B0606030504020204" pitchFamily="34" charset="0"/>
              </a:rPr>
              <a:t>It examines large and different types of data to uncover hidden patterns, correlations and other insights for a good business decision-making.</a:t>
            </a:r>
          </a:p>
          <a:p>
            <a:r>
              <a:rPr lang="en-GB" b="0" i="0" dirty="0">
                <a:solidFill>
                  <a:srgbClr val="4A4A4A"/>
                </a:solidFill>
                <a:effectLst/>
                <a:latin typeface="Open Sans" panose="020B0606030504020204" pitchFamily="34" charset="0"/>
              </a:rPr>
              <a:t>It involves a </a:t>
            </a:r>
            <a:r>
              <a:rPr lang="en-GB" b="1" i="0" dirty="0">
                <a:solidFill>
                  <a:srgbClr val="4A4A4A"/>
                </a:solidFill>
                <a:effectLst/>
                <a:latin typeface="Open Sans" panose="020B0606030504020204" pitchFamily="34" charset="0"/>
              </a:rPr>
              <a:t>fixed process </a:t>
            </a:r>
            <a:r>
              <a:rPr lang="en-GB" b="0" i="0" dirty="0">
                <a:solidFill>
                  <a:srgbClr val="4A4A4A"/>
                </a:solidFill>
                <a:effectLst/>
                <a:latin typeface="Open Sans" panose="020B0606030504020204" pitchFamily="34" charset="0"/>
              </a:rPr>
              <a:t>that help to achieve analytic results. </a:t>
            </a:r>
          </a:p>
          <a:p>
            <a:r>
              <a:rPr lang="en-GB" dirty="0">
                <a:solidFill>
                  <a:srgbClr val="4A4A4A"/>
                </a:solidFill>
                <a:latin typeface="Open Sans" panose="020B0606030504020204" pitchFamily="34" charset="0"/>
              </a:rPr>
              <a:t>It </a:t>
            </a:r>
            <a:r>
              <a:rPr lang="en-GB" b="0" i="0" dirty="0">
                <a:solidFill>
                  <a:srgbClr val="4A4A4A"/>
                </a:solidFill>
                <a:effectLst/>
                <a:latin typeface="Open Sans" panose="020B0606030504020204" pitchFamily="34" charset="0"/>
              </a:rPr>
              <a:t>applies various analytic </a:t>
            </a:r>
            <a:r>
              <a:rPr lang="en-GB" b="1" i="0" dirty="0">
                <a:solidFill>
                  <a:srgbClr val="4A4A4A"/>
                </a:solidFill>
                <a:effectLst/>
                <a:latin typeface="Open Sans" panose="020B0606030504020204" pitchFamily="34" charset="0"/>
              </a:rPr>
              <a:t>methods/algorithms </a:t>
            </a:r>
            <a:r>
              <a:rPr lang="en-GB" b="0" i="0" dirty="0">
                <a:solidFill>
                  <a:srgbClr val="4A4A4A"/>
                </a:solidFill>
                <a:effectLst/>
                <a:latin typeface="Open Sans" panose="020B0606030504020204" pitchFamily="34" charset="0"/>
              </a:rPr>
              <a:t>on the given set of data to achieve different goals (describe, explore, predict, …)</a:t>
            </a:r>
            <a:endParaRPr lang="en-GB" dirty="0">
              <a:solidFill>
                <a:srgbClr val="4A4A4A"/>
              </a:solidFill>
              <a:latin typeface="Open Sans" panose="020B0606030504020204" pitchFamily="34" charset="0"/>
            </a:endParaRPr>
          </a:p>
          <a:p>
            <a:r>
              <a:rPr lang="en-GB" b="0" i="0" dirty="0">
                <a:solidFill>
                  <a:srgbClr val="4A4A4A"/>
                </a:solidFill>
                <a:effectLst/>
                <a:latin typeface="Open Sans" panose="020B0606030504020204" pitchFamily="34" charset="0"/>
              </a:rPr>
              <a:t>Use Big Data Analytics</a:t>
            </a:r>
            <a:r>
              <a:rPr lang="en-GB" b="1" i="0" dirty="0">
                <a:solidFill>
                  <a:srgbClr val="4A4A4A"/>
                </a:solidFill>
                <a:effectLst/>
                <a:latin typeface="Open Sans" panose="020B0606030504020204" pitchFamily="34" charset="0"/>
              </a:rPr>
              <a:t> tools </a:t>
            </a:r>
            <a:r>
              <a:rPr lang="en-GB" b="0" i="0" dirty="0">
                <a:solidFill>
                  <a:srgbClr val="4A4A4A"/>
                </a:solidFill>
                <a:effectLst/>
                <a:latin typeface="Open Sans" panose="020B0606030504020204" pitchFamily="34" charset="0"/>
              </a:rPr>
              <a:t>to analyse the data fast and accurately: Hadoop, Pig, Apache Spark,</a:t>
            </a:r>
            <a:endParaRPr lang="en-GB" dirty="0"/>
          </a:p>
        </p:txBody>
      </p:sp>
      <p:sp>
        <p:nvSpPr>
          <p:cNvPr id="4" name="Footer Placeholder 3">
            <a:extLst>
              <a:ext uri="{FF2B5EF4-FFF2-40B4-BE49-F238E27FC236}">
                <a16:creationId xmlns:a16="http://schemas.microsoft.com/office/drawing/2014/main" id="{8F9827BF-8F6B-4086-A11E-3C04C82A820B}"/>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454347799"/>
      </p:ext>
    </p:extLst>
  </p:cSld>
  <p:clrMapOvr>
    <a:masterClrMapping/>
  </p:clrMapOvr>
  <p:transition spd="slow">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744D-8886-3E99-BAA0-BC4AAD4CDE93}"/>
              </a:ext>
            </a:extLst>
          </p:cNvPr>
          <p:cNvSpPr>
            <a:spLocks noGrp="1"/>
          </p:cNvSpPr>
          <p:nvPr>
            <p:ph type="title"/>
          </p:nvPr>
        </p:nvSpPr>
        <p:spPr/>
        <p:txBody>
          <a:bodyPr/>
          <a:lstStyle/>
          <a:p>
            <a:r>
              <a:rPr lang="en-GB" dirty="0"/>
              <a:t>BDA process</a:t>
            </a:r>
          </a:p>
        </p:txBody>
      </p:sp>
      <p:pic>
        <p:nvPicPr>
          <p:cNvPr id="5" name="Content Placeholder 4">
            <a:extLst>
              <a:ext uri="{FF2B5EF4-FFF2-40B4-BE49-F238E27FC236}">
                <a16:creationId xmlns:a16="http://schemas.microsoft.com/office/drawing/2014/main" id="{B8392BB3-B469-184B-5143-DC9939626FE2}"/>
              </a:ext>
            </a:extLst>
          </p:cNvPr>
          <p:cNvPicPr>
            <a:picLocks noGrp="1" noChangeAspect="1"/>
          </p:cNvPicPr>
          <p:nvPr>
            <p:ph idx="1"/>
          </p:nvPr>
        </p:nvPicPr>
        <p:blipFill>
          <a:blip r:embed="rId2"/>
          <a:stretch>
            <a:fillRect/>
          </a:stretch>
        </p:blipFill>
        <p:spPr>
          <a:xfrm>
            <a:off x="683568" y="1724927"/>
            <a:ext cx="8215312" cy="3919121"/>
          </a:xfrm>
          <a:prstGeom prst="rect">
            <a:avLst/>
          </a:prstGeom>
        </p:spPr>
      </p:pic>
      <p:sp>
        <p:nvSpPr>
          <p:cNvPr id="6" name="TextBox 5">
            <a:extLst>
              <a:ext uri="{FF2B5EF4-FFF2-40B4-BE49-F238E27FC236}">
                <a16:creationId xmlns:a16="http://schemas.microsoft.com/office/drawing/2014/main" id="{44CB1772-D81F-9C1D-1619-BAA67CF8AF95}"/>
              </a:ext>
            </a:extLst>
          </p:cNvPr>
          <p:cNvSpPr txBox="1"/>
          <p:nvPr/>
        </p:nvSpPr>
        <p:spPr>
          <a:xfrm>
            <a:off x="6071709" y="1294040"/>
            <a:ext cx="3090911" cy="430887"/>
          </a:xfrm>
          <a:prstGeom prst="rect">
            <a:avLst/>
          </a:prstGeom>
          <a:noFill/>
        </p:spPr>
        <p:txBody>
          <a:bodyPr wrap="none" rtlCol="0">
            <a:spAutoFit/>
          </a:bodyPr>
          <a:lstStyle/>
          <a:p>
            <a:r>
              <a:rPr lang="en-GB" dirty="0"/>
              <a:t>Understand problem</a:t>
            </a:r>
          </a:p>
        </p:txBody>
      </p:sp>
      <p:sp>
        <p:nvSpPr>
          <p:cNvPr id="7" name="TextBox 6">
            <a:extLst>
              <a:ext uri="{FF2B5EF4-FFF2-40B4-BE49-F238E27FC236}">
                <a16:creationId xmlns:a16="http://schemas.microsoft.com/office/drawing/2014/main" id="{F24AE240-64E5-2E79-56DC-29746A574F33}"/>
              </a:ext>
            </a:extLst>
          </p:cNvPr>
          <p:cNvSpPr txBox="1"/>
          <p:nvPr/>
        </p:nvSpPr>
        <p:spPr>
          <a:xfrm>
            <a:off x="6228184" y="3861048"/>
            <a:ext cx="2547492" cy="430887"/>
          </a:xfrm>
          <a:prstGeom prst="rect">
            <a:avLst/>
          </a:prstGeom>
          <a:noFill/>
        </p:spPr>
        <p:txBody>
          <a:bodyPr wrap="none" rtlCol="0">
            <a:spAutoFit/>
          </a:bodyPr>
          <a:lstStyle/>
          <a:p>
            <a:r>
              <a:rPr lang="en-GB" dirty="0"/>
              <a:t>Understand data</a:t>
            </a:r>
          </a:p>
        </p:txBody>
      </p:sp>
      <p:sp>
        <p:nvSpPr>
          <p:cNvPr id="8" name="TextBox 7">
            <a:extLst>
              <a:ext uri="{FF2B5EF4-FFF2-40B4-BE49-F238E27FC236}">
                <a16:creationId xmlns:a16="http://schemas.microsoft.com/office/drawing/2014/main" id="{554E80B9-538D-AF95-3FF7-619D18B5EA11}"/>
              </a:ext>
            </a:extLst>
          </p:cNvPr>
          <p:cNvSpPr txBox="1"/>
          <p:nvPr/>
        </p:nvSpPr>
        <p:spPr>
          <a:xfrm>
            <a:off x="5989653" y="5545796"/>
            <a:ext cx="2018501" cy="430887"/>
          </a:xfrm>
          <a:prstGeom prst="rect">
            <a:avLst/>
          </a:prstGeom>
          <a:noFill/>
        </p:spPr>
        <p:txBody>
          <a:bodyPr wrap="none" rtlCol="0">
            <a:spAutoFit/>
          </a:bodyPr>
          <a:lstStyle/>
          <a:p>
            <a:r>
              <a:rPr lang="en-GB" dirty="0"/>
              <a:t>Data process</a:t>
            </a:r>
          </a:p>
        </p:txBody>
      </p:sp>
      <p:sp>
        <p:nvSpPr>
          <p:cNvPr id="9" name="TextBox 8">
            <a:extLst>
              <a:ext uri="{FF2B5EF4-FFF2-40B4-BE49-F238E27FC236}">
                <a16:creationId xmlns:a16="http://schemas.microsoft.com/office/drawing/2014/main" id="{3E4A4C6A-B9CC-2FCF-87D0-11CA899E8B9F}"/>
              </a:ext>
            </a:extLst>
          </p:cNvPr>
          <p:cNvSpPr txBox="1"/>
          <p:nvPr/>
        </p:nvSpPr>
        <p:spPr>
          <a:xfrm>
            <a:off x="1135846" y="5545795"/>
            <a:ext cx="2289409" cy="430887"/>
          </a:xfrm>
          <a:prstGeom prst="rect">
            <a:avLst/>
          </a:prstGeom>
          <a:noFill/>
        </p:spPr>
        <p:txBody>
          <a:bodyPr wrap="none" rtlCol="0">
            <a:spAutoFit/>
          </a:bodyPr>
          <a:lstStyle/>
          <a:p>
            <a:r>
              <a:rPr lang="en-GB" dirty="0"/>
              <a:t>Data analysing</a:t>
            </a:r>
          </a:p>
        </p:txBody>
      </p:sp>
      <p:sp>
        <p:nvSpPr>
          <p:cNvPr id="10" name="TextBox 9">
            <a:extLst>
              <a:ext uri="{FF2B5EF4-FFF2-40B4-BE49-F238E27FC236}">
                <a16:creationId xmlns:a16="http://schemas.microsoft.com/office/drawing/2014/main" id="{16B503D3-6E0F-AC5D-51D9-BB0402432780}"/>
              </a:ext>
            </a:extLst>
          </p:cNvPr>
          <p:cNvSpPr txBox="1"/>
          <p:nvPr/>
        </p:nvSpPr>
        <p:spPr>
          <a:xfrm>
            <a:off x="419828" y="3388112"/>
            <a:ext cx="2343911" cy="430887"/>
          </a:xfrm>
          <a:prstGeom prst="rect">
            <a:avLst/>
          </a:prstGeom>
          <a:noFill/>
        </p:spPr>
        <p:txBody>
          <a:bodyPr wrap="none" rtlCol="0">
            <a:spAutoFit/>
          </a:bodyPr>
          <a:lstStyle/>
          <a:p>
            <a:r>
              <a:rPr lang="en-GB" dirty="0"/>
              <a:t>Data Reporting</a:t>
            </a:r>
          </a:p>
        </p:txBody>
      </p:sp>
      <p:sp>
        <p:nvSpPr>
          <p:cNvPr id="3" name="Footer Placeholder 2">
            <a:extLst>
              <a:ext uri="{FF2B5EF4-FFF2-40B4-BE49-F238E27FC236}">
                <a16:creationId xmlns:a16="http://schemas.microsoft.com/office/drawing/2014/main" id="{E2DB382D-BE9B-4431-4138-1D682AB6EA7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137638243"/>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5520-1713-7B11-93BE-7EB7F03732C6}"/>
              </a:ext>
            </a:extLst>
          </p:cNvPr>
          <p:cNvSpPr>
            <a:spLocks noGrp="1"/>
          </p:cNvSpPr>
          <p:nvPr>
            <p:ph type="title"/>
          </p:nvPr>
        </p:nvSpPr>
        <p:spPr/>
        <p:txBody>
          <a:bodyPr/>
          <a:lstStyle/>
          <a:p>
            <a:r>
              <a:rPr lang="en-GB" dirty="0"/>
              <a:t>BDA methods</a:t>
            </a:r>
          </a:p>
        </p:txBody>
      </p:sp>
      <p:pic>
        <p:nvPicPr>
          <p:cNvPr id="5" name="Picture 2">
            <a:extLst>
              <a:ext uri="{FF2B5EF4-FFF2-40B4-BE49-F238E27FC236}">
                <a16:creationId xmlns:a16="http://schemas.microsoft.com/office/drawing/2014/main" id="{8C6ECC71-216B-E313-C1B4-86EE21173F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102" y="1304154"/>
            <a:ext cx="6478290" cy="502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a:extLst>
              <a:ext uri="{FF2B5EF4-FFF2-40B4-BE49-F238E27FC236}">
                <a16:creationId xmlns:a16="http://schemas.microsoft.com/office/drawing/2014/main" id="{01D3AD7D-E956-8151-55E9-8D55EE9A3621}"/>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76472999"/>
      </p:ext>
    </p:extLst>
  </p:cSld>
  <p:clrMapOvr>
    <a:masterClrMapping/>
  </p:clrMapOvr>
  <p:transition spd="slow">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E8CF-D02E-45E0-7735-CF7101B174BF}"/>
              </a:ext>
            </a:extLst>
          </p:cNvPr>
          <p:cNvSpPr>
            <a:spLocks noGrp="1"/>
          </p:cNvSpPr>
          <p:nvPr>
            <p:ph type="title"/>
          </p:nvPr>
        </p:nvSpPr>
        <p:spPr>
          <a:xfrm>
            <a:off x="1331640" y="332656"/>
            <a:ext cx="7566992" cy="685800"/>
          </a:xfrm>
        </p:spPr>
        <p:txBody>
          <a:bodyPr/>
          <a:lstStyle/>
          <a:p>
            <a:r>
              <a:rPr lang="en-GB" dirty="0"/>
              <a:t>BDA method: </a:t>
            </a:r>
            <a:r>
              <a:rPr lang="en-GB" b="1" dirty="0"/>
              <a:t>Descriptive Analytics</a:t>
            </a:r>
            <a:endParaRPr lang="en-GB" dirty="0"/>
          </a:p>
        </p:txBody>
      </p:sp>
      <p:sp>
        <p:nvSpPr>
          <p:cNvPr id="3" name="Content Placeholder 2">
            <a:extLst>
              <a:ext uri="{FF2B5EF4-FFF2-40B4-BE49-F238E27FC236}">
                <a16:creationId xmlns:a16="http://schemas.microsoft.com/office/drawing/2014/main" id="{99FF4CCD-6648-476F-02FA-8D35AC7E54F3}"/>
              </a:ext>
            </a:extLst>
          </p:cNvPr>
          <p:cNvSpPr>
            <a:spLocks noGrp="1"/>
          </p:cNvSpPr>
          <p:nvPr>
            <p:ph idx="1"/>
          </p:nvPr>
        </p:nvSpPr>
        <p:spPr>
          <a:xfrm>
            <a:off x="683568" y="1772816"/>
            <a:ext cx="8215064" cy="2880320"/>
          </a:xfrm>
        </p:spPr>
        <p:txBody>
          <a:bodyPr/>
          <a:lstStyle/>
          <a:p>
            <a:r>
              <a:rPr lang="en-GB" b="1" dirty="0"/>
              <a:t>Descriptive Analytics: </a:t>
            </a:r>
            <a:r>
              <a:rPr lang="en-GB" dirty="0"/>
              <a:t>It uses data aggregation and data mining to provide insight into the past and answer: “What has happened?” The descriptive analytics does exactly what the name implies they “describe” or summarize raw data and make it interpretable by humans. </a:t>
            </a:r>
          </a:p>
        </p:txBody>
      </p:sp>
      <p:sp>
        <p:nvSpPr>
          <p:cNvPr id="4" name="Footer Placeholder 3">
            <a:extLst>
              <a:ext uri="{FF2B5EF4-FFF2-40B4-BE49-F238E27FC236}">
                <a16:creationId xmlns:a16="http://schemas.microsoft.com/office/drawing/2014/main" id="{BE4B8E5B-FB79-1FC3-E281-DBFE577BB268}"/>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410574128"/>
      </p:ext>
    </p:extLst>
  </p:cSld>
  <p:clrMapOvr>
    <a:masterClrMapping/>
  </p:clrMapOvr>
  <p:transition spd="slow">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D408-C218-F233-6041-44AB250EDA78}"/>
              </a:ext>
            </a:extLst>
          </p:cNvPr>
          <p:cNvSpPr>
            <a:spLocks noGrp="1"/>
          </p:cNvSpPr>
          <p:nvPr>
            <p:ph type="title"/>
          </p:nvPr>
        </p:nvSpPr>
        <p:spPr/>
        <p:txBody>
          <a:bodyPr/>
          <a:lstStyle/>
          <a:p>
            <a:r>
              <a:rPr lang="en-GB" dirty="0"/>
              <a:t>Example</a:t>
            </a:r>
          </a:p>
        </p:txBody>
      </p:sp>
      <p:pic>
        <p:nvPicPr>
          <p:cNvPr id="4" name="Picture 3">
            <a:extLst>
              <a:ext uri="{FF2B5EF4-FFF2-40B4-BE49-F238E27FC236}">
                <a16:creationId xmlns:a16="http://schemas.microsoft.com/office/drawing/2014/main" id="{84FAD17A-FA6B-3664-42C4-AAEBDA6B485B}"/>
              </a:ext>
            </a:extLst>
          </p:cNvPr>
          <p:cNvPicPr>
            <a:picLocks noChangeAspect="1"/>
          </p:cNvPicPr>
          <p:nvPr/>
        </p:nvPicPr>
        <p:blipFill>
          <a:blip r:embed="rId2"/>
          <a:stretch>
            <a:fillRect/>
          </a:stretch>
        </p:blipFill>
        <p:spPr>
          <a:xfrm>
            <a:off x="792395" y="1528859"/>
            <a:ext cx="7559210" cy="4780461"/>
          </a:xfrm>
          <a:prstGeom prst="rect">
            <a:avLst/>
          </a:prstGeom>
        </p:spPr>
      </p:pic>
      <p:sp>
        <p:nvSpPr>
          <p:cNvPr id="3" name="Footer Placeholder 2">
            <a:extLst>
              <a:ext uri="{FF2B5EF4-FFF2-40B4-BE49-F238E27FC236}">
                <a16:creationId xmlns:a16="http://schemas.microsoft.com/office/drawing/2014/main" id="{1C236683-F846-3CCF-93BD-57FAA5FDA219}"/>
              </a:ext>
            </a:extLst>
          </p:cNvPr>
          <p:cNvSpPr>
            <a:spLocks noGrp="1"/>
          </p:cNvSpPr>
          <p:nvPr>
            <p:ph type="ftr" sz="quarter" idx="10"/>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690586790"/>
      </p:ext>
    </p:extLst>
  </p:cSld>
  <p:clrMapOvr>
    <a:masterClrMapping/>
  </p:clrMapOvr>
  <p:transition spd="slow">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F4CCD-6648-476F-02FA-8D35AC7E54F3}"/>
              </a:ext>
            </a:extLst>
          </p:cNvPr>
          <p:cNvSpPr>
            <a:spLocks noGrp="1"/>
          </p:cNvSpPr>
          <p:nvPr>
            <p:ph idx="1"/>
          </p:nvPr>
        </p:nvSpPr>
        <p:spPr>
          <a:xfrm>
            <a:off x="1041816" y="1655372"/>
            <a:ext cx="7560840" cy="2493708"/>
          </a:xfrm>
        </p:spPr>
        <p:txBody>
          <a:bodyPr/>
          <a:lstStyle/>
          <a:p>
            <a:r>
              <a:rPr lang="en-GB" b="1" dirty="0"/>
              <a:t>Diagnostic Analytics: </a:t>
            </a:r>
            <a:r>
              <a:rPr lang="en-GB" dirty="0"/>
              <a:t>It is used to determine why something happened in the past. It is characterized by techniques such as drill-down, data discovery, data mining and correlations. Diagnostic analytics takes a deeper look at data to understand the root causes of the events. </a:t>
            </a:r>
          </a:p>
          <a:p>
            <a:endParaRPr lang="en-GB" dirty="0"/>
          </a:p>
        </p:txBody>
      </p:sp>
      <p:sp>
        <p:nvSpPr>
          <p:cNvPr id="6" name="Title 1">
            <a:extLst>
              <a:ext uri="{FF2B5EF4-FFF2-40B4-BE49-F238E27FC236}">
                <a16:creationId xmlns:a16="http://schemas.microsoft.com/office/drawing/2014/main" id="{AA2E9883-2F90-496B-760D-ECFBD1B1E5B7}"/>
              </a:ext>
            </a:extLst>
          </p:cNvPr>
          <p:cNvSpPr txBox="1">
            <a:spLocks/>
          </p:cNvSpPr>
          <p:nvPr/>
        </p:nvSpPr>
        <p:spPr bwMode="auto">
          <a:xfrm>
            <a:off x="683568" y="348072"/>
            <a:ext cx="827733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r>
              <a:rPr lang="en-GB" kern="0" dirty="0"/>
              <a:t>BDA method: </a:t>
            </a:r>
            <a:r>
              <a:rPr lang="en-GB" b="1" dirty="0"/>
              <a:t>Diagnostic Analytics</a:t>
            </a:r>
            <a:endParaRPr lang="en-GB" kern="0" dirty="0"/>
          </a:p>
        </p:txBody>
      </p:sp>
      <p:sp>
        <p:nvSpPr>
          <p:cNvPr id="2" name="Footer Placeholder 1">
            <a:extLst>
              <a:ext uri="{FF2B5EF4-FFF2-40B4-BE49-F238E27FC236}">
                <a16:creationId xmlns:a16="http://schemas.microsoft.com/office/drawing/2014/main" id="{192FF7BE-17AE-1082-A3E9-2482C927DBD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064059671"/>
      </p:ext>
    </p:extLst>
  </p:cSld>
  <p:clrMapOvr>
    <a:masterClrMapping/>
  </p:clrMapOvr>
  <p:transition spd="slow">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5E482-8CE6-9E7E-AE87-2912AF488418}"/>
              </a:ext>
            </a:extLst>
          </p:cNvPr>
          <p:cNvSpPr>
            <a:spLocks noGrp="1"/>
          </p:cNvSpPr>
          <p:nvPr>
            <p:ph type="title"/>
          </p:nvPr>
        </p:nvSpPr>
        <p:spPr/>
        <p:txBody>
          <a:bodyPr/>
          <a:lstStyle/>
          <a:p>
            <a:r>
              <a:rPr lang="en-GB" dirty="0"/>
              <a:t>Example</a:t>
            </a:r>
          </a:p>
        </p:txBody>
      </p:sp>
      <p:pic>
        <p:nvPicPr>
          <p:cNvPr id="5" name="Content Placeholder 4">
            <a:extLst>
              <a:ext uri="{FF2B5EF4-FFF2-40B4-BE49-F238E27FC236}">
                <a16:creationId xmlns:a16="http://schemas.microsoft.com/office/drawing/2014/main" id="{D52D542E-6DD3-5D8E-5E36-A8B477D6CACC}"/>
              </a:ext>
            </a:extLst>
          </p:cNvPr>
          <p:cNvPicPr>
            <a:picLocks noGrp="1" noChangeAspect="1"/>
          </p:cNvPicPr>
          <p:nvPr>
            <p:ph idx="1"/>
          </p:nvPr>
        </p:nvPicPr>
        <p:blipFill>
          <a:blip r:embed="rId2"/>
          <a:stretch>
            <a:fillRect/>
          </a:stretch>
        </p:blipFill>
        <p:spPr>
          <a:xfrm>
            <a:off x="720468" y="1484784"/>
            <a:ext cx="7703063" cy="4593754"/>
          </a:xfrm>
          <a:prstGeom prst="rect">
            <a:avLst/>
          </a:prstGeom>
        </p:spPr>
      </p:pic>
      <p:sp>
        <p:nvSpPr>
          <p:cNvPr id="3" name="Footer Placeholder 2">
            <a:extLst>
              <a:ext uri="{FF2B5EF4-FFF2-40B4-BE49-F238E27FC236}">
                <a16:creationId xmlns:a16="http://schemas.microsoft.com/office/drawing/2014/main" id="{4F4FA485-ECB6-4209-68EB-B5E198907E5B}"/>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446216638"/>
      </p:ext>
    </p:extLst>
  </p:cSld>
  <p:clrMapOvr>
    <a:masterClrMapping/>
  </p:clrMapOvr>
  <p:transition spd="slow">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7F7A9-6690-9ECD-2B22-02DA32B78FBA}"/>
              </a:ext>
            </a:extLst>
          </p:cNvPr>
          <p:cNvSpPr>
            <a:spLocks noGrp="1"/>
          </p:cNvSpPr>
          <p:nvPr>
            <p:ph type="title"/>
          </p:nvPr>
        </p:nvSpPr>
        <p:spPr>
          <a:xfrm>
            <a:off x="827584" y="332656"/>
            <a:ext cx="8215064" cy="685800"/>
          </a:xfrm>
        </p:spPr>
        <p:txBody>
          <a:bodyPr/>
          <a:lstStyle/>
          <a:p>
            <a:r>
              <a:rPr lang="en-GB" sz="3200" b="1" i="0" dirty="0">
                <a:effectLst/>
                <a:latin typeface="var(--header-font)"/>
              </a:rPr>
              <a:t>5 New Information Technology Advances</a:t>
            </a:r>
            <a:endParaRPr lang="en-GB" sz="3200" dirty="0"/>
          </a:p>
        </p:txBody>
      </p:sp>
      <p:sp>
        <p:nvSpPr>
          <p:cNvPr id="3" name="Content Placeholder 2">
            <a:extLst>
              <a:ext uri="{FF2B5EF4-FFF2-40B4-BE49-F238E27FC236}">
                <a16:creationId xmlns:a16="http://schemas.microsoft.com/office/drawing/2014/main" id="{C241D830-0F45-A9ED-03EF-45C4DB5D91DE}"/>
              </a:ext>
            </a:extLst>
          </p:cNvPr>
          <p:cNvSpPr>
            <a:spLocks noGrp="1"/>
          </p:cNvSpPr>
          <p:nvPr>
            <p:ph idx="1"/>
          </p:nvPr>
        </p:nvSpPr>
        <p:spPr>
          <a:xfrm>
            <a:off x="2195736" y="1810544"/>
            <a:ext cx="5472608" cy="2304256"/>
          </a:xfrm>
        </p:spPr>
        <p:txBody>
          <a:bodyPr/>
          <a:lstStyle/>
          <a:p>
            <a:r>
              <a:rPr lang="en-GB" dirty="0"/>
              <a:t>Artificial Intelligence</a:t>
            </a:r>
          </a:p>
          <a:p>
            <a:r>
              <a:rPr lang="en-GB" dirty="0"/>
              <a:t>Cloud Computing</a:t>
            </a:r>
          </a:p>
          <a:p>
            <a:r>
              <a:rPr lang="en-GB" dirty="0"/>
              <a:t>Machine Learning</a:t>
            </a:r>
          </a:p>
          <a:p>
            <a:r>
              <a:rPr lang="en-GB" dirty="0">
                <a:solidFill>
                  <a:srgbClr val="B2B2B2"/>
                </a:solidFill>
              </a:rPr>
              <a:t>The Internet of Things</a:t>
            </a:r>
          </a:p>
          <a:p>
            <a:r>
              <a:rPr lang="en-GB" dirty="0">
                <a:solidFill>
                  <a:srgbClr val="B2B2B2"/>
                </a:solidFill>
              </a:rPr>
              <a:t>Virtual Reality</a:t>
            </a:r>
          </a:p>
          <a:p>
            <a:pPr marL="0" indent="0">
              <a:buNone/>
            </a:pPr>
            <a:endParaRPr lang="en-GB" dirty="0"/>
          </a:p>
        </p:txBody>
      </p:sp>
      <p:sp>
        <p:nvSpPr>
          <p:cNvPr id="4" name="Footer Placeholder 3">
            <a:extLst>
              <a:ext uri="{FF2B5EF4-FFF2-40B4-BE49-F238E27FC236}">
                <a16:creationId xmlns:a16="http://schemas.microsoft.com/office/drawing/2014/main" id="{1F330F59-D7F9-A68B-89A1-2DE4B461E4DE}"/>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860653615"/>
      </p:ext>
    </p:extLst>
  </p:cSld>
  <p:clrMapOvr>
    <a:masterClrMapping/>
  </p:clrMapOvr>
  <p:transition spd="slow">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942EE19-75D8-DD30-3297-0D61D0C74BEB}"/>
              </a:ext>
            </a:extLst>
          </p:cNvPr>
          <p:cNvSpPr>
            <a:spLocks noGrp="1"/>
          </p:cNvSpPr>
          <p:nvPr>
            <p:ph type="title"/>
          </p:nvPr>
        </p:nvSpPr>
        <p:spPr>
          <a:xfrm>
            <a:off x="1259632" y="324637"/>
            <a:ext cx="7637585" cy="785446"/>
          </a:xfrm>
        </p:spPr>
        <p:txBody>
          <a:bodyPr/>
          <a:lstStyle/>
          <a:p>
            <a:r>
              <a:rPr lang="en-US" altLang="en-US" dirty="0"/>
              <a:t>Exploratory data analysis (EDA)</a:t>
            </a:r>
          </a:p>
        </p:txBody>
      </p:sp>
      <p:sp>
        <p:nvSpPr>
          <p:cNvPr id="17411" name="Content Placeholder 2">
            <a:extLst>
              <a:ext uri="{FF2B5EF4-FFF2-40B4-BE49-F238E27FC236}">
                <a16:creationId xmlns:a16="http://schemas.microsoft.com/office/drawing/2014/main" id="{0AEA2D6C-0755-7CC7-F87C-6B234997B6C1}"/>
              </a:ext>
            </a:extLst>
          </p:cNvPr>
          <p:cNvSpPr>
            <a:spLocks noGrp="1"/>
          </p:cNvSpPr>
          <p:nvPr>
            <p:ph idx="1"/>
          </p:nvPr>
        </p:nvSpPr>
        <p:spPr>
          <a:xfrm>
            <a:off x="451338" y="1371600"/>
            <a:ext cx="8229600" cy="1126881"/>
          </a:xfrm>
        </p:spPr>
        <p:txBody>
          <a:bodyPr/>
          <a:lstStyle/>
          <a:p>
            <a:r>
              <a:rPr lang="en-US" altLang="en-US" b="1" dirty="0"/>
              <a:t>Exploratory data analysis</a:t>
            </a:r>
            <a:r>
              <a:rPr lang="en-US" altLang="en-US" dirty="0"/>
              <a:t> (</a:t>
            </a:r>
            <a:r>
              <a:rPr lang="en-US" altLang="en-US" b="1" dirty="0"/>
              <a:t>EDA</a:t>
            </a:r>
            <a:r>
              <a:rPr lang="en-US" altLang="en-US" dirty="0"/>
              <a:t>) is using graphics to examine and visualize data. </a:t>
            </a:r>
          </a:p>
          <a:p>
            <a:endParaRPr lang="en-US" altLang="en-US" dirty="0"/>
          </a:p>
        </p:txBody>
      </p:sp>
      <p:pic>
        <p:nvPicPr>
          <p:cNvPr id="17415" name="Picture 6">
            <a:extLst>
              <a:ext uri="{FF2B5EF4-FFF2-40B4-BE49-F238E27FC236}">
                <a16:creationId xmlns:a16="http://schemas.microsoft.com/office/drawing/2014/main" id="{91992610-5439-8684-A7F4-6D24F2CEC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93" y="2365131"/>
            <a:ext cx="531641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a:extLst>
              <a:ext uri="{FF2B5EF4-FFF2-40B4-BE49-F238E27FC236}">
                <a16:creationId xmlns:a16="http://schemas.microsoft.com/office/drawing/2014/main" id="{F67E5EF5-0CC8-55F9-25EE-F737F492B05A}"/>
              </a:ext>
            </a:extLst>
          </p:cNvPr>
          <p:cNvSpPr>
            <a:spLocks noChangeArrowheads="1"/>
          </p:cNvSpPr>
          <p:nvPr/>
        </p:nvSpPr>
        <p:spPr bwMode="auto">
          <a:xfrm>
            <a:off x="550985" y="5355981"/>
            <a:ext cx="8042031"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15">
                <a:latin typeface="Times New Roman" panose="02020603050405020304" pitchFamily="18" charset="0"/>
              </a:rPr>
              <a:t>Figure 3.7 A) a bimodal distribution and b) a unimodal distribution, both of which have the same mean value of ~100.</a:t>
            </a:r>
            <a:endParaRPr lang="en-US" altLang="en-US" sz="2215">
              <a:latin typeface="Times New Roman" panose="02020603050405020304" pitchFamily="18" charset="0"/>
            </a:endParaRPr>
          </a:p>
        </p:txBody>
      </p:sp>
      <p:sp>
        <p:nvSpPr>
          <p:cNvPr id="2" name="Footer Placeholder 1">
            <a:extLst>
              <a:ext uri="{FF2B5EF4-FFF2-40B4-BE49-F238E27FC236}">
                <a16:creationId xmlns:a16="http://schemas.microsoft.com/office/drawing/2014/main" id="{27C86709-24FA-F261-06F8-02AF4AB46131}"/>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F4CCD-6648-476F-02FA-8D35AC7E54F3}"/>
              </a:ext>
            </a:extLst>
          </p:cNvPr>
          <p:cNvSpPr>
            <a:spLocks noGrp="1"/>
          </p:cNvSpPr>
          <p:nvPr>
            <p:ph idx="1"/>
          </p:nvPr>
        </p:nvSpPr>
        <p:spPr>
          <a:xfrm>
            <a:off x="1259632" y="2212800"/>
            <a:ext cx="7278960" cy="2880320"/>
          </a:xfrm>
        </p:spPr>
        <p:txBody>
          <a:bodyPr/>
          <a:lstStyle/>
          <a:p>
            <a:r>
              <a:rPr lang="en-GB" b="1" dirty="0"/>
              <a:t>Predictive Analytics</a:t>
            </a:r>
            <a:r>
              <a:rPr lang="en-GB" dirty="0"/>
              <a:t>: It uses statistical models and machine learning techniques to predict the future and answer: “What could happen?” Predictive analytics provides estimates about the likelihood of a future outcome based on past and now. </a:t>
            </a:r>
          </a:p>
        </p:txBody>
      </p:sp>
      <p:sp>
        <p:nvSpPr>
          <p:cNvPr id="7" name="Title 1">
            <a:extLst>
              <a:ext uri="{FF2B5EF4-FFF2-40B4-BE49-F238E27FC236}">
                <a16:creationId xmlns:a16="http://schemas.microsoft.com/office/drawing/2014/main" id="{2AC9D85D-AC99-BADD-C5BC-11028AEE525E}"/>
              </a:ext>
            </a:extLst>
          </p:cNvPr>
          <p:cNvSpPr txBox="1">
            <a:spLocks/>
          </p:cNvSpPr>
          <p:nvPr/>
        </p:nvSpPr>
        <p:spPr bwMode="auto">
          <a:xfrm>
            <a:off x="1619672" y="348072"/>
            <a:ext cx="734123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r>
              <a:rPr lang="en-GB" kern="0" dirty="0"/>
              <a:t>BDA method: </a:t>
            </a:r>
            <a:r>
              <a:rPr lang="en-GB" b="1" dirty="0"/>
              <a:t>Predictive Analytics</a:t>
            </a:r>
            <a:endParaRPr lang="en-GB" kern="0" dirty="0"/>
          </a:p>
        </p:txBody>
      </p:sp>
      <p:sp>
        <p:nvSpPr>
          <p:cNvPr id="2" name="Footer Placeholder 1">
            <a:extLst>
              <a:ext uri="{FF2B5EF4-FFF2-40B4-BE49-F238E27FC236}">
                <a16:creationId xmlns:a16="http://schemas.microsoft.com/office/drawing/2014/main" id="{728E8D0B-99C4-14E7-2FAA-C477BA21A27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546500011"/>
      </p:ext>
    </p:extLst>
  </p:cSld>
  <p:clrMapOvr>
    <a:masterClrMapping/>
  </p:clrMapOvr>
  <p:transition spd="slow">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F452-7424-C473-4758-1F78FF8492F1}"/>
              </a:ext>
            </a:extLst>
          </p:cNvPr>
          <p:cNvSpPr>
            <a:spLocks noGrp="1"/>
          </p:cNvSpPr>
          <p:nvPr>
            <p:ph type="title"/>
          </p:nvPr>
        </p:nvSpPr>
        <p:spPr/>
        <p:txBody>
          <a:bodyPr/>
          <a:lstStyle/>
          <a:p>
            <a:r>
              <a:rPr lang="en-GB" dirty="0" err="1"/>
              <a:t>Exmples</a:t>
            </a:r>
            <a:endParaRPr lang="en-GB" dirty="0"/>
          </a:p>
        </p:txBody>
      </p:sp>
      <p:pic>
        <p:nvPicPr>
          <p:cNvPr id="5" name="Content Placeholder 4">
            <a:extLst>
              <a:ext uri="{FF2B5EF4-FFF2-40B4-BE49-F238E27FC236}">
                <a16:creationId xmlns:a16="http://schemas.microsoft.com/office/drawing/2014/main" id="{46FCBD8E-2330-E84F-9383-163ECCF75384}"/>
              </a:ext>
            </a:extLst>
          </p:cNvPr>
          <p:cNvPicPr>
            <a:picLocks noGrp="1" noChangeAspect="1"/>
          </p:cNvPicPr>
          <p:nvPr>
            <p:ph idx="1"/>
          </p:nvPr>
        </p:nvPicPr>
        <p:blipFill>
          <a:blip r:embed="rId2"/>
          <a:stretch>
            <a:fillRect/>
          </a:stretch>
        </p:blipFill>
        <p:spPr>
          <a:xfrm>
            <a:off x="1266998" y="1484784"/>
            <a:ext cx="7315200" cy="4657725"/>
          </a:xfrm>
          <a:prstGeom prst="rect">
            <a:avLst/>
          </a:prstGeom>
        </p:spPr>
      </p:pic>
      <p:sp>
        <p:nvSpPr>
          <p:cNvPr id="3" name="Footer Placeholder 2">
            <a:extLst>
              <a:ext uri="{FF2B5EF4-FFF2-40B4-BE49-F238E27FC236}">
                <a16:creationId xmlns:a16="http://schemas.microsoft.com/office/drawing/2014/main" id="{DC24357A-A51B-CE8D-A779-1F5C6175353C}"/>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176294193"/>
      </p:ext>
    </p:extLst>
  </p:cSld>
  <p:clrMapOvr>
    <a:masterClrMapping/>
  </p:clrMapOvr>
  <p:transition spd="slow">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F4CCD-6648-476F-02FA-8D35AC7E54F3}"/>
              </a:ext>
            </a:extLst>
          </p:cNvPr>
          <p:cNvSpPr>
            <a:spLocks noGrp="1"/>
          </p:cNvSpPr>
          <p:nvPr>
            <p:ph idx="1"/>
          </p:nvPr>
        </p:nvSpPr>
        <p:spPr>
          <a:xfrm>
            <a:off x="1043608" y="1844824"/>
            <a:ext cx="7704856" cy="3168352"/>
          </a:xfrm>
        </p:spPr>
        <p:txBody>
          <a:bodyPr/>
          <a:lstStyle/>
          <a:p>
            <a:r>
              <a:rPr lang="en-GB" b="1" dirty="0"/>
              <a:t>Prescriptive Analytics: </a:t>
            </a:r>
            <a:r>
              <a:rPr lang="en-GB" dirty="0"/>
              <a:t>It uses optimization and simulation algorithms to advice on possible outcomes and answers: “What should we do?” It allows users to “prescribe” a number of different possible actions and guide them towards a solution. In a nutshell, this analytics is all about providing advice. </a:t>
            </a:r>
          </a:p>
        </p:txBody>
      </p:sp>
      <p:sp>
        <p:nvSpPr>
          <p:cNvPr id="9" name="Title 1">
            <a:extLst>
              <a:ext uri="{FF2B5EF4-FFF2-40B4-BE49-F238E27FC236}">
                <a16:creationId xmlns:a16="http://schemas.microsoft.com/office/drawing/2014/main" id="{9451893D-803C-A036-38C1-BA1F9A7478C0}"/>
              </a:ext>
            </a:extLst>
          </p:cNvPr>
          <p:cNvSpPr txBox="1">
            <a:spLocks/>
          </p:cNvSpPr>
          <p:nvPr/>
        </p:nvSpPr>
        <p:spPr bwMode="auto">
          <a:xfrm>
            <a:off x="683568" y="348072"/>
            <a:ext cx="827733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r>
              <a:rPr lang="en-GB" kern="0" dirty="0"/>
              <a:t>BDA method: </a:t>
            </a:r>
            <a:r>
              <a:rPr lang="en-GB" b="1" dirty="0"/>
              <a:t>Prescriptive Analytics</a:t>
            </a:r>
            <a:endParaRPr lang="en-GB" kern="0" dirty="0"/>
          </a:p>
        </p:txBody>
      </p:sp>
      <p:sp>
        <p:nvSpPr>
          <p:cNvPr id="2" name="Footer Placeholder 1">
            <a:extLst>
              <a:ext uri="{FF2B5EF4-FFF2-40B4-BE49-F238E27FC236}">
                <a16:creationId xmlns:a16="http://schemas.microsoft.com/office/drawing/2014/main" id="{C26DF3E8-9653-C867-1E88-F905C825476C}"/>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921571756"/>
      </p:ext>
    </p:extLst>
  </p:cSld>
  <p:clrMapOvr>
    <a:masterClrMapping/>
  </p:clrMapOvr>
  <p:transition spd="slow">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333-9CC3-4B02-8C42-29717974051C}"/>
              </a:ext>
            </a:extLst>
          </p:cNvPr>
          <p:cNvSpPr>
            <a:spLocks noGrp="1"/>
          </p:cNvSpPr>
          <p:nvPr>
            <p:ph type="title"/>
          </p:nvPr>
        </p:nvSpPr>
        <p:spPr/>
        <p:txBody>
          <a:bodyPr/>
          <a:lstStyle/>
          <a:p>
            <a:r>
              <a:rPr lang="en-GB" dirty="0"/>
              <a:t>Example: google autopilot car</a:t>
            </a:r>
          </a:p>
        </p:txBody>
      </p:sp>
      <p:pic>
        <p:nvPicPr>
          <p:cNvPr id="5" name="Content Placeholder 4">
            <a:extLst>
              <a:ext uri="{FF2B5EF4-FFF2-40B4-BE49-F238E27FC236}">
                <a16:creationId xmlns:a16="http://schemas.microsoft.com/office/drawing/2014/main" id="{3FE7BE53-50B4-D984-7B5B-BF170593CD13}"/>
              </a:ext>
            </a:extLst>
          </p:cNvPr>
          <p:cNvPicPr>
            <a:picLocks noGrp="1" noChangeAspect="1"/>
          </p:cNvPicPr>
          <p:nvPr>
            <p:ph idx="1"/>
          </p:nvPr>
        </p:nvPicPr>
        <p:blipFill>
          <a:blip r:embed="rId2"/>
          <a:stretch>
            <a:fillRect/>
          </a:stretch>
        </p:blipFill>
        <p:spPr>
          <a:xfrm>
            <a:off x="1187624" y="1484784"/>
            <a:ext cx="7154063" cy="4679950"/>
          </a:xfrm>
          <a:prstGeom prst="rect">
            <a:avLst/>
          </a:prstGeom>
        </p:spPr>
      </p:pic>
      <p:sp>
        <p:nvSpPr>
          <p:cNvPr id="3" name="Footer Placeholder 2">
            <a:extLst>
              <a:ext uri="{FF2B5EF4-FFF2-40B4-BE49-F238E27FC236}">
                <a16:creationId xmlns:a16="http://schemas.microsoft.com/office/drawing/2014/main" id="{ACB4DF34-A86E-51E4-9C19-4C9CED7F38E1}"/>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497436834"/>
      </p:ext>
    </p:extLst>
  </p:cSld>
  <p:clrMapOvr>
    <a:masterClrMapping/>
  </p:clrMapOvr>
  <p:transition spd="slow">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024E-C44D-4EB5-B56E-E1398DD1F9B4}"/>
              </a:ext>
            </a:extLst>
          </p:cNvPr>
          <p:cNvSpPr>
            <a:spLocks noGrp="1"/>
          </p:cNvSpPr>
          <p:nvPr>
            <p:ph type="title"/>
          </p:nvPr>
        </p:nvSpPr>
        <p:spPr/>
        <p:txBody>
          <a:bodyPr/>
          <a:lstStyle/>
          <a:p>
            <a:r>
              <a:rPr lang="en-GB" dirty="0"/>
              <a:t>BDA Tools</a:t>
            </a:r>
          </a:p>
        </p:txBody>
      </p:sp>
      <p:sp>
        <p:nvSpPr>
          <p:cNvPr id="3" name="Content Placeholder 2">
            <a:extLst>
              <a:ext uri="{FF2B5EF4-FFF2-40B4-BE49-F238E27FC236}">
                <a16:creationId xmlns:a16="http://schemas.microsoft.com/office/drawing/2014/main" id="{B3F2A17B-9F8B-683A-FB8B-D8E26E007BC9}"/>
              </a:ext>
            </a:extLst>
          </p:cNvPr>
          <p:cNvSpPr>
            <a:spLocks noGrp="1"/>
          </p:cNvSpPr>
          <p:nvPr>
            <p:ph idx="1"/>
          </p:nvPr>
        </p:nvSpPr>
        <p:spPr>
          <a:xfrm>
            <a:off x="323528" y="1412776"/>
            <a:ext cx="8215064" cy="1152128"/>
          </a:xfrm>
        </p:spPr>
        <p:txBody>
          <a:bodyPr/>
          <a:lstStyle/>
          <a:p>
            <a:r>
              <a:rPr lang="en-GB" b="0" i="0" dirty="0">
                <a:solidFill>
                  <a:srgbClr val="4A4A4A"/>
                </a:solidFill>
                <a:effectLst/>
                <a:latin typeface="Open Sans" panose="020B0606030504020204" pitchFamily="34" charset="0"/>
              </a:rPr>
              <a:t>These are some of the following tools used for Big Data Analytics: </a:t>
            </a:r>
            <a:r>
              <a:rPr lang="en-GB" b="1" i="1" u="none" strike="noStrike" dirty="0">
                <a:solidFill>
                  <a:srgbClr val="007BFF"/>
                </a:solidFill>
                <a:effectLst/>
                <a:latin typeface="Open Sans" panose="020B0606030504020204" pitchFamily="34" charset="0"/>
                <a:hlinkClick r:id="rId2"/>
              </a:rPr>
              <a:t>Hadoop</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3"/>
              </a:rPr>
              <a:t>Pig</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4"/>
              </a:rPr>
              <a:t>Apache HBase</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5"/>
              </a:rPr>
              <a:t>Apache Spark</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6"/>
              </a:rPr>
              <a:t>Talend</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7"/>
              </a:rPr>
              <a:t>Splunk</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8"/>
              </a:rPr>
              <a:t>Apache Hive</a:t>
            </a:r>
            <a:r>
              <a:rPr lang="en-GB" b="1" i="1" dirty="0">
                <a:solidFill>
                  <a:srgbClr val="4A4A4A"/>
                </a:solidFill>
                <a:effectLst/>
                <a:latin typeface="Open Sans" panose="020B0606030504020204" pitchFamily="34" charset="0"/>
              </a:rPr>
              <a:t>, </a:t>
            </a:r>
            <a:r>
              <a:rPr lang="en-GB" b="1" i="1" u="none" strike="noStrike" dirty="0">
                <a:solidFill>
                  <a:srgbClr val="007BFF"/>
                </a:solidFill>
                <a:effectLst/>
                <a:latin typeface="Open Sans" panose="020B0606030504020204" pitchFamily="34" charset="0"/>
                <a:hlinkClick r:id="rId9"/>
              </a:rPr>
              <a:t>Kafka</a:t>
            </a:r>
            <a:r>
              <a:rPr lang="en-GB" b="1" i="1" dirty="0">
                <a:solidFill>
                  <a:srgbClr val="4A4A4A"/>
                </a:solidFill>
                <a:effectLst/>
                <a:latin typeface="Open Sans" panose="020B0606030504020204" pitchFamily="34" charset="0"/>
              </a:rPr>
              <a:t>.</a:t>
            </a:r>
            <a:endParaRPr lang="en-GB" dirty="0"/>
          </a:p>
        </p:txBody>
      </p:sp>
      <p:pic>
        <p:nvPicPr>
          <p:cNvPr id="5" name="Picture 4">
            <a:extLst>
              <a:ext uri="{FF2B5EF4-FFF2-40B4-BE49-F238E27FC236}">
                <a16:creationId xmlns:a16="http://schemas.microsoft.com/office/drawing/2014/main" id="{81CE7EC7-2D02-749B-3D59-39C6D696FEF6}"/>
              </a:ext>
            </a:extLst>
          </p:cNvPr>
          <p:cNvPicPr>
            <a:picLocks noChangeAspect="1"/>
          </p:cNvPicPr>
          <p:nvPr/>
        </p:nvPicPr>
        <p:blipFill>
          <a:blip r:embed="rId10"/>
          <a:stretch>
            <a:fillRect/>
          </a:stretch>
        </p:blipFill>
        <p:spPr>
          <a:xfrm>
            <a:off x="1600200" y="3057786"/>
            <a:ext cx="6393220" cy="3443224"/>
          </a:xfrm>
          <a:prstGeom prst="rect">
            <a:avLst/>
          </a:prstGeom>
        </p:spPr>
      </p:pic>
      <p:sp>
        <p:nvSpPr>
          <p:cNvPr id="4" name="Footer Placeholder 3">
            <a:extLst>
              <a:ext uri="{FF2B5EF4-FFF2-40B4-BE49-F238E27FC236}">
                <a16:creationId xmlns:a16="http://schemas.microsoft.com/office/drawing/2014/main" id="{6D5F60A9-0E58-783C-04E3-A753F40284D6}"/>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948227998"/>
      </p:ext>
    </p:extLst>
  </p:cSld>
  <p:clrMapOvr>
    <a:masterClrMapping/>
  </p:clrMapOvr>
  <p:transition spd="slow">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575A-AEF9-5E57-721C-FEB2204DCA5F}"/>
              </a:ext>
            </a:extLst>
          </p:cNvPr>
          <p:cNvSpPr>
            <a:spLocks noGrp="1"/>
          </p:cNvSpPr>
          <p:nvPr>
            <p:ph type="title"/>
          </p:nvPr>
        </p:nvSpPr>
        <p:spPr/>
        <p:txBody>
          <a:bodyPr/>
          <a:lstStyle/>
          <a:p>
            <a:r>
              <a:rPr lang="en-GB" dirty="0"/>
              <a:t>Hadoop </a:t>
            </a:r>
          </a:p>
        </p:txBody>
      </p:sp>
      <p:pic>
        <p:nvPicPr>
          <p:cNvPr id="5" name="Content Placeholder 4">
            <a:extLst>
              <a:ext uri="{FF2B5EF4-FFF2-40B4-BE49-F238E27FC236}">
                <a16:creationId xmlns:a16="http://schemas.microsoft.com/office/drawing/2014/main" id="{55D2FFFA-6A02-DB6A-2632-E6814A805244}"/>
              </a:ext>
            </a:extLst>
          </p:cNvPr>
          <p:cNvPicPr>
            <a:picLocks noGrp="1" noChangeAspect="1"/>
          </p:cNvPicPr>
          <p:nvPr>
            <p:ph idx="1"/>
          </p:nvPr>
        </p:nvPicPr>
        <p:blipFill>
          <a:blip r:embed="rId2"/>
          <a:stretch>
            <a:fillRect/>
          </a:stretch>
        </p:blipFill>
        <p:spPr>
          <a:xfrm>
            <a:off x="611560" y="1642854"/>
            <a:ext cx="8215312" cy="2130846"/>
          </a:xfrm>
          <a:prstGeom prst="rect">
            <a:avLst/>
          </a:prstGeom>
        </p:spPr>
      </p:pic>
      <p:pic>
        <p:nvPicPr>
          <p:cNvPr id="6" name="Picture 5">
            <a:extLst>
              <a:ext uri="{FF2B5EF4-FFF2-40B4-BE49-F238E27FC236}">
                <a16:creationId xmlns:a16="http://schemas.microsoft.com/office/drawing/2014/main" id="{B919001C-D6A7-BD61-44B6-CFC217B253E3}"/>
              </a:ext>
            </a:extLst>
          </p:cNvPr>
          <p:cNvPicPr>
            <a:picLocks noChangeAspect="1"/>
          </p:cNvPicPr>
          <p:nvPr/>
        </p:nvPicPr>
        <p:blipFill>
          <a:blip r:embed="rId3"/>
          <a:stretch>
            <a:fillRect/>
          </a:stretch>
        </p:blipFill>
        <p:spPr>
          <a:xfrm>
            <a:off x="3419872" y="4093772"/>
            <a:ext cx="2419350" cy="1895475"/>
          </a:xfrm>
          <a:prstGeom prst="rect">
            <a:avLst/>
          </a:prstGeom>
        </p:spPr>
      </p:pic>
      <p:sp>
        <p:nvSpPr>
          <p:cNvPr id="3" name="Footer Placeholder 2">
            <a:extLst>
              <a:ext uri="{FF2B5EF4-FFF2-40B4-BE49-F238E27FC236}">
                <a16:creationId xmlns:a16="http://schemas.microsoft.com/office/drawing/2014/main" id="{6147B1DC-CFF9-FEF4-18FA-EE3FA3C2B953}"/>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850956289"/>
      </p:ext>
    </p:extLst>
  </p:cSld>
  <p:clrMapOvr>
    <a:masterClrMapping/>
  </p:clrMapOvr>
  <p:transition spd="slow">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BD40-458A-B1E5-2D69-06B744666B75}"/>
              </a:ext>
            </a:extLst>
          </p:cNvPr>
          <p:cNvSpPr>
            <a:spLocks noGrp="1"/>
          </p:cNvSpPr>
          <p:nvPr>
            <p:ph type="title"/>
          </p:nvPr>
        </p:nvSpPr>
        <p:spPr>
          <a:xfrm>
            <a:off x="1043608" y="373856"/>
            <a:ext cx="7566992" cy="685800"/>
          </a:xfrm>
        </p:spPr>
        <p:txBody>
          <a:bodyPr/>
          <a:lstStyle/>
          <a:p>
            <a:r>
              <a:rPr lang="en-GB" dirty="0"/>
              <a:t>Hadoop components and ecosystem</a:t>
            </a:r>
          </a:p>
        </p:txBody>
      </p:sp>
      <p:pic>
        <p:nvPicPr>
          <p:cNvPr id="7" name="Picture 6">
            <a:extLst>
              <a:ext uri="{FF2B5EF4-FFF2-40B4-BE49-F238E27FC236}">
                <a16:creationId xmlns:a16="http://schemas.microsoft.com/office/drawing/2014/main" id="{76E5ABB9-FB17-D39D-3E1C-CA5F5CF1CE52}"/>
              </a:ext>
            </a:extLst>
          </p:cNvPr>
          <p:cNvPicPr>
            <a:picLocks noChangeAspect="1"/>
          </p:cNvPicPr>
          <p:nvPr/>
        </p:nvPicPr>
        <p:blipFill>
          <a:blip r:embed="rId2"/>
          <a:stretch>
            <a:fillRect/>
          </a:stretch>
        </p:blipFill>
        <p:spPr>
          <a:xfrm>
            <a:off x="870248" y="1916832"/>
            <a:ext cx="7740352" cy="3170374"/>
          </a:xfrm>
          <a:prstGeom prst="rect">
            <a:avLst/>
          </a:prstGeom>
        </p:spPr>
      </p:pic>
      <p:sp>
        <p:nvSpPr>
          <p:cNvPr id="3" name="Footer Placeholder 2">
            <a:extLst>
              <a:ext uri="{FF2B5EF4-FFF2-40B4-BE49-F238E27FC236}">
                <a16:creationId xmlns:a16="http://schemas.microsoft.com/office/drawing/2014/main" id="{A021C346-770E-418B-07F3-E5C099B4E56A}"/>
              </a:ext>
            </a:extLst>
          </p:cNvPr>
          <p:cNvSpPr>
            <a:spLocks noGrp="1"/>
          </p:cNvSpPr>
          <p:nvPr>
            <p:ph type="ftr" sz="quarter" idx="10"/>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977860023"/>
      </p:ext>
    </p:extLst>
  </p:cSld>
  <p:clrMapOvr>
    <a:masterClrMapping/>
  </p:clrMapOvr>
  <p:transition spd="slow">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FF33F13-815E-4903-8566-DBE935B10D67}"/>
              </a:ext>
            </a:extLst>
          </p:cNvPr>
          <p:cNvSpPr>
            <a:spLocks noGrp="1"/>
          </p:cNvSpPr>
          <p:nvPr>
            <p:ph type="title"/>
          </p:nvPr>
        </p:nvSpPr>
        <p:spPr>
          <a:xfrm>
            <a:off x="450850" y="0"/>
            <a:ext cx="7637463" cy="849313"/>
          </a:xfrm>
        </p:spPr>
        <p:txBody>
          <a:bodyPr/>
          <a:lstStyle/>
          <a:p>
            <a:r>
              <a:rPr lang="en-GB" altLang="en-US"/>
              <a:t>Two concepts of Hadoop</a:t>
            </a:r>
            <a:endParaRPr lang="en-US" altLang="en-US"/>
          </a:p>
        </p:txBody>
      </p:sp>
      <p:sp>
        <p:nvSpPr>
          <p:cNvPr id="47107" name="Content Placeholder 2">
            <a:extLst>
              <a:ext uri="{FF2B5EF4-FFF2-40B4-BE49-F238E27FC236}">
                <a16:creationId xmlns:a16="http://schemas.microsoft.com/office/drawing/2014/main" id="{206D16A9-2D04-2387-3203-A2A250CC36BB}"/>
              </a:ext>
            </a:extLst>
          </p:cNvPr>
          <p:cNvSpPr>
            <a:spLocks noGrp="1"/>
          </p:cNvSpPr>
          <p:nvPr>
            <p:ph idx="1"/>
          </p:nvPr>
        </p:nvSpPr>
        <p:spPr>
          <a:xfrm>
            <a:off x="1691680" y="2204864"/>
            <a:ext cx="5832648" cy="2664296"/>
          </a:xfrm>
        </p:spPr>
        <p:txBody>
          <a:bodyPr/>
          <a:lstStyle/>
          <a:p>
            <a:r>
              <a:rPr lang="en-GB" altLang="en-US" dirty="0"/>
              <a:t>Hadoop: HDSF + MapReduce (Core)</a:t>
            </a:r>
          </a:p>
          <a:p>
            <a:r>
              <a:rPr lang="en-GB" altLang="en-US" dirty="0"/>
              <a:t>Hadoop ecosystem</a:t>
            </a:r>
            <a:endParaRPr lang="en-US" altLang="en-US" dirty="0"/>
          </a:p>
        </p:txBody>
      </p:sp>
      <p:sp>
        <p:nvSpPr>
          <p:cNvPr id="2" name="Footer Placeholder 1">
            <a:extLst>
              <a:ext uri="{FF2B5EF4-FFF2-40B4-BE49-F238E27FC236}">
                <a16:creationId xmlns:a16="http://schemas.microsoft.com/office/drawing/2014/main" id="{41B48AB1-DFB6-95FA-A969-B9784CD5087B}"/>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179A-73FD-2C4C-5EC2-3D5914799C0E}"/>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8B8B8BC2-C76A-A008-C970-9CD85F340B47}"/>
              </a:ext>
            </a:extLst>
          </p:cNvPr>
          <p:cNvSpPr>
            <a:spLocks noGrp="1"/>
          </p:cNvSpPr>
          <p:nvPr>
            <p:ph idx="1"/>
          </p:nvPr>
        </p:nvSpPr>
        <p:spPr/>
        <p:txBody>
          <a:bodyPr/>
          <a:lstStyle/>
          <a:p>
            <a:endParaRPr lang="en-GB"/>
          </a:p>
        </p:txBody>
      </p:sp>
      <p:pic>
        <p:nvPicPr>
          <p:cNvPr id="48134" name="Picture 2">
            <a:extLst>
              <a:ext uri="{FF2B5EF4-FFF2-40B4-BE49-F238E27FC236}">
                <a16:creationId xmlns:a16="http://schemas.microsoft.com/office/drawing/2014/main" id="{6BFF6778-48E8-7377-4EA7-06E7A278B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032875" cy="614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F42C1D99-9D22-EDA3-F143-DD92F17FACA7}"/>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C16E-F9D5-D34C-84F2-316DE0B4A235}"/>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96420243-3388-1FA6-4B1A-3931A456A903}"/>
              </a:ext>
            </a:extLst>
          </p:cNvPr>
          <p:cNvSpPr>
            <a:spLocks noGrp="1"/>
          </p:cNvSpPr>
          <p:nvPr>
            <p:ph idx="1"/>
          </p:nvPr>
        </p:nvSpPr>
        <p:spPr/>
        <p:txBody>
          <a:bodyPr/>
          <a:lstStyle/>
          <a:p>
            <a:r>
              <a:rPr lang="en-GB" dirty="0"/>
              <a:t>Clouds Computing (</a:t>
            </a:r>
            <a:r>
              <a:rPr lang="en-GB" b="0" i="0" dirty="0">
                <a:effectLst/>
                <a:latin typeface="g_d0_f1"/>
              </a:rPr>
              <a:t>NIST definition)</a:t>
            </a:r>
          </a:p>
          <a:p>
            <a:pPr lvl="1"/>
            <a:r>
              <a:rPr lang="en-GB" dirty="0">
                <a:latin typeface="g_d0_f1"/>
              </a:rPr>
              <a:t>5 essential </a:t>
            </a:r>
            <a:r>
              <a:rPr lang="en-GB" b="0" i="0" dirty="0">
                <a:effectLst/>
                <a:latin typeface="g_d0_f3"/>
              </a:rPr>
              <a:t>characteristics, </a:t>
            </a:r>
          </a:p>
          <a:p>
            <a:pPr lvl="1"/>
            <a:r>
              <a:rPr lang="en-GB" dirty="0">
                <a:latin typeface="g_d0_f3"/>
              </a:rPr>
              <a:t>3 </a:t>
            </a:r>
            <a:r>
              <a:rPr lang="en-GB" b="0" i="0" dirty="0">
                <a:effectLst/>
                <a:latin typeface="g_d0_f3"/>
              </a:rPr>
              <a:t>service models</a:t>
            </a:r>
            <a:r>
              <a:rPr lang="en-GB" b="0" i="0" dirty="0">
                <a:effectLst/>
                <a:latin typeface="g_d0_f1"/>
              </a:rPr>
              <a:t>, and </a:t>
            </a:r>
          </a:p>
          <a:p>
            <a:pPr lvl="1"/>
            <a:r>
              <a:rPr lang="en-GB" b="0" i="0" dirty="0">
                <a:effectLst/>
                <a:latin typeface="g_d0_f3"/>
              </a:rPr>
              <a:t>4 deployment models</a:t>
            </a:r>
          </a:p>
          <a:p>
            <a:pPr marL="673100" lvl="1" indent="0">
              <a:buNone/>
            </a:pPr>
            <a:endParaRPr lang="en-GB" dirty="0">
              <a:latin typeface="g_d0_f3"/>
            </a:endParaRPr>
          </a:p>
          <a:p>
            <a:r>
              <a:rPr lang="en-GB" dirty="0">
                <a:latin typeface="g_d0_f3"/>
              </a:rPr>
              <a:t>BDA (Big Data Analytics)</a:t>
            </a:r>
          </a:p>
          <a:p>
            <a:pPr lvl="1"/>
            <a:r>
              <a:rPr lang="en-GB" dirty="0">
                <a:latin typeface="g_d0_f3"/>
              </a:rPr>
              <a:t>Misconception of BDA </a:t>
            </a:r>
          </a:p>
          <a:p>
            <a:pPr lvl="1"/>
            <a:r>
              <a:rPr lang="en-GB" dirty="0">
                <a:latin typeface="g_d0_f3"/>
              </a:rPr>
              <a:t>Hadoop and MapReduce</a:t>
            </a:r>
            <a:endParaRPr lang="en-GB" dirty="0"/>
          </a:p>
          <a:p>
            <a:endParaRPr lang="en-GB" dirty="0"/>
          </a:p>
        </p:txBody>
      </p:sp>
      <p:sp>
        <p:nvSpPr>
          <p:cNvPr id="4" name="Footer Placeholder 3">
            <a:extLst>
              <a:ext uri="{FF2B5EF4-FFF2-40B4-BE49-F238E27FC236}">
                <a16:creationId xmlns:a16="http://schemas.microsoft.com/office/drawing/2014/main" id="{9B2131B9-5538-BE7E-4735-A783A2E49218}"/>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539193267"/>
      </p:ext>
    </p:extLst>
  </p:cSld>
  <p:clrMapOvr>
    <a:masterClrMapping/>
  </p:clrMapOvr>
  <p:transition spd="slow">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4525D97F-7698-17E0-F191-AE481B454276}"/>
              </a:ext>
            </a:extLst>
          </p:cNvPr>
          <p:cNvSpPr>
            <a:spLocks noGrp="1"/>
          </p:cNvSpPr>
          <p:nvPr>
            <p:ph type="title"/>
          </p:nvPr>
        </p:nvSpPr>
        <p:spPr/>
        <p:txBody>
          <a:bodyPr/>
          <a:lstStyle/>
          <a:p>
            <a:pPr eaLnBrk="1" hangingPunct="1"/>
            <a:endParaRPr lang="en-GB" altLang="en-US"/>
          </a:p>
        </p:txBody>
      </p:sp>
      <p:pic>
        <p:nvPicPr>
          <p:cNvPr id="49158" name="Picture 2">
            <a:extLst>
              <a:ext uri="{FF2B5EF4-FFF2-40B4-BE49-F238E27FC236}">
                <a16:creationId xmlns:a16="http://schemas.microsoft.com/office/drawing/2014/main" id="{82A2EF9B-22A5-F5D9-1D65-44DFE8F63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9" y="15341"/>
            <a:ext cx="9042401" cy="614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A8FE6C3D-5F50-305B-6696-D80DDF3BDC4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A11E2BF-CEB1-FB96-C8DE-D48FB83A4CEF}"/>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F633A-39F2-5B38-6F07-5EBE7522D2D7}"/>
              </a:ext>
            </a:extLst>
          </p:cNvPr>
          <p:cNvSpPr>
            <a:spLocks noGrp="1"/>
          </p:cNvSpPr>
          <p:nvPr>
            <p:ph type="title"/>
          </p:nvPr>
        </p:nvSpPr>
        <p:spPr>
          <a:xfrm>
            <a:off x="1259632" y="404664"/>
            <a:ext cx="7776864" cy="685800"/>
          </a:xfrm>
        </p:spPr>
        <p:txBody>
          <a:bodyPr/>
          <a:lstStyle/>
          <a:p>
            <a:r>
              <a:rPr lang="en-GB" dirty="0"/>
              <a:t>Hadoop core components </a:t>
            </a:r>
            <a:br>
              <a:rPr lang="en-GB" dirty="0"/>
            </a:br>
            <a:r>
              <a:rPr lang="en-GB" sz="2800" dirty="0"/>
              <a:t>(Core Hadoop)</a:t>
            </a:r>
            <a:endParaRPr lang="en-GB" dirty="0"/>
          </a:p>
        </p:txBody>
      </p:sp>
      <p:sp>
        <p:nvSpPr>
          <p:cNvPr id="5" name="Content Placeholder 4">
            <a:extLst>
              <a:ext uri="{FF2B5EF4-FFF2-40B4-BE49-F238E27FC236}">
                <a16:creationId xmlns:a16="http://schemas.microsoft.com/office/drawing/2014/main" id="{8B6169D7-ADED-28F7-08A0-45E73BA23BA4}"/>
              </a:ext>
            </a:extLst>
          </p:cNvPr>
          <p:cNvSpPr>
            <a:spLocks noGrp="1"/>
          </p:cNvSpPr>
          <p:nvPr>
            <p:ph idx="1"/>
          </p:nvPr>
        </p:nvSpPr>
        <p:spPr>
          <a:xfrm>
            <a:off x="395536" y="1556792"/>
            <a:ext cx="8424936" cy="4680520"/>
          </a:xfrm>
        </p:spPr>
        <p:txBody>
          <a:bodyPr/>
          <a:lstStyle/>
          <a:p>
            <a:pPr algn="l"/>
            <a:r>
              <a:rPr lang="en-GB" b="1" i="0" dirty="0">
                <a:solidFill>
                  <a:srgbClr val="3C3C3C"/>
                </a:solidFill>
                <a:effectLst/>
                <a:latin typeface="OpenSansRegular"/>
              </a:rPr>
              <a:t>Hadoop Common: </a:t>
            </a:r>
            <a:r>
              <a:rPr lang="en-GB" b="0" i="0" dirty="0">
                <a:solidFill>
                  <a:srgbClr val="333333"/>
                </a:solidFill>
                <a:effectLst/>
                <a:latin typeface="OpenSansRegular"/>
              </a:rPr>
              <a:t>provides a set of basic functions:</a:t>
            </a:r>
          </a:p>
          <a:p>
            <a:pPr lvl="1">
              <a:buFont typeface="Arial" panose="020B0604020202020204" pitchFamily="34" charset="0"/>
              <a:buChar char="•"/>
            </a:pPr>
            <a:r>
              <a:rPr lang="en-GB" b="0" i="0" dirty="0">
                <a:solidFill>
                  <a:srgbClr val="333333"/>
                </a:solidFill>
                <a:effectLst/>
                <a:latin typeface="OpenSansRegular"/>
              </a:rPr>
              <a:t>Java archive files (JAR), which are needed to start Hadoop,</a:t>
            </a:r>
          </a:p>
          <a:p>
            <a:pPr lvl="1">
              <a:buFont typeface="Arial" panose="020B0604020202020204" pitchFamily="34" charset="0"/>
              <a:buChar char="•"/>
            </a:pPr>
            <a:r>
              <a:rPr lang="en-GB" b="1" i="0" dirty="0">
                <a:solidFill>
                  <a:srgbClr val="333333"/>
                </a:solidFill>
                <a:effectLst/>
                <a:latin typeface="OpenSansRegular"/>
              </a:rPr>
              <a:t>Libraries for serialising</a:t>
            </a:r>
            <a:r>
              <a:rPr lang="en-GB" b="0" i="0" dirty="0">
                <a:solidFill>
                  <a:srgbClr val="333333"/>
                </a:solidFill>
                <a:effectLst/>
                <a:latin typeface="OpenSansRegular"/>
              </a:rPr>
              <a:t> data,</a:t>
            </a:r>
          </a:p>
          <a:p>
            <a:pPr lvl="1">
              <a:buFont typeface="Arial" panose="020B0604020202020204" pitchFamily="34" charset="0"/>
              <a:buChar char="•"/>
            </a:pPr>
            <a:r>
              <a:rPr lang="en-GB" b="1" i="0" dirty="0">
                <a:solidFill>
                  <a:srgbClr val="333333"/>
                </a:solidFill>
                <a:effectLst/>
                <a:latin typeface="OpenSansRegular"/>
              </a:rPr>
              <a:t>Interfaces</a:t>
            </a:r>
            <a:r>
              <a:rPr lang="en-GB" b="0" i="0" dirty="0">
                <a:solidFill>
                  <a:srgbClr val="333333"/>
                </a:solidFill>
                <a:effectLst/>
                <a:latin typeface="OpenSansRegular"/>
              </a:rPr>
              <a:t> for accessing the file system</a:t>
            </a:r>
            <a:endParaRPr lang="en-GB" b="0" i="0" dirty="0">
              <a:solidFill>
                <a:srgbClr val="3C3C3C"/>
              </a:solidFill>
              <a:effectLst/>
              <a:latin typeface="OpenSansRegular"/>
            </a:endParaRPr>
          </a:p>
          <a:p>
            <a:r>
              <a:rPr lang="en-GB" b="1" i="0" dirty="0">
                <a:solidFill>
                  <a:schemeClr val="tx1"/>
                </a:solidFill>
                <a:effectLst/>
                <a:latin typeface="OpenSansRegular"/>
              </a:rPr>
              <a:t>Hadoop Distributed File System (HDFS): </a:t>
            </a:r>
            <a:r>
              <a:rPr lang="en-GB" b="0" i="0" dirty="0">
                <a:solidFill>
                  <a:srgbClr val="333333"/>
                </a:solidFill>
                <a:effectLst/>
                <a:latin typeface="OpenSansRegular"/>
              </a:rPr>
              <a:t>a </a:t>
            </a:r>
            <a:r>
              <a:rPr lang="en-GB" i="0" dirty="0">
                <a:solidFill>
                  <a:srgbClr val="333333"/>
                </a:solidFill>
                <a:effectLst/>
                <a:latin typeface="OpenSansRegular"/>
              </a:rPr>
              <a:t>highly available file system </a:t>
            </a:r>
            <a:r>
              <a:rPr lang="en-GB" b="0" i="0" dirty="0">
                <a:solidFill>
                  <a:srgbClr val="333333"/>
                </a:solidFill>
                <a:effectLst/>
                <a:latin typeface="OpenSansRegular"/>
              </a:rPr>
              <a:t>that is used to save large quantities of data in a computer cluster and is therefore responsible for storage within the framework. </a:t>
            </a:r>
            <a:endParaRPr lang="en-GB" b="0" i="0" dirty="0">
              <a:solidFill>
                <a:srgbClr val="3C3C3C"/>
              </a:solidFill>
              <a:effectLst/>
              <a:latin typeface="OpenSansRegular"/>
            </a:endParaRPr>
          </a:p>
          <a:p>
            <a:r>
              <a:rPr lang="en-GB" b="1" i="0" dirty="0">
                <a:solidFill>
                  <a:schemeClr val="tx1"/>
                </a:solidFill>
                <a:effectLst/>
                <a:latin typeface="OpenSansRegular"/>
              </a:rPr>
              <a:t>MapReduce-Engine:</a:t>
            </a:r>
            <a:r>
              <a:rPr lang="en-GB" b="1" i="0" dirty="0">
                <a:solidFill>
                  <a:srgbClr val="3C3C3C"/>
                </a:solidFill>
                <a:effectLst/>
                <a:latin typeface="OpenSansRegular"/>
              </a:rPr>
              <a:t> </a:t>
            </a:r>
            <a:r>
              <a:rPr lang="en-GB" b="0" i="0" dirty="0">
                <a:solidFill>
                  <a:srgbClr val="333333"/>
                </a:solidFill>
                <a:effectLst/>
                <a:latin typeface="OpenSansRegular"/>
              </a:rPr>
              <a:t>Originally developed by Google, the MapReduce algorithm, which is implemented to provide the </a:t>
            </a:r>
            <a:r>
              <a:rPr lang="en-GB" b="1" i="0" dirty="0">
                <a:solidFill>
                  <a:srgbClr val="333333"/>
                </a:solidFill>
                <a:effectLst/>
                <a:latin typeface="OpenSansRegular"/>
              </a:rPr>
              <a:t>computing processes</a:t>
            </a:r>
            <a:r>
              <a:rPr lang="en-GB" b="0" i="0" dirty="0">
                <a:solidFill>
                  <a:srgbClr val="333333"/>
                </a:solidFill>
                <a:effectLst/>
                <a:latin typeface="OpenSansRegular"/>
              </a:rPr>
              <a:t> (job scheduling/monitoring).</a:t>
            </a:r>
            <a:endParaRPr lang="en-GB" b="0" i="0" dirty="0">
              <a:solidFill>
                <a:srgbClr val="3C3C3C"/>
              </a:solidFill>
              <a:effectLst/>
              <a:latin typeface="OpenSansRegular"/>
            </a:endParaRPr>
          </a:p>
          <a:p>
            <a:endParaRPr lang="en-GB" dirty="0"/>
          </a:p>
        </p:txBody>
      </p:sp>
      <p:sp>
        <p:nvSpPr>
          <p:cNvPr id="2" name="Footer Placeholder 1">
            <a:extLst>
              <a:ext uri="{FF2B5EF4-FFF2-40B4-BE49-F238E27FC236}">
                <a16:creationId xmlns:a16="http://schemas.microsoft.com/office/drawing/2014/main" id="{CBF21174-BD41-DD04-3307-BC9E15F343C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290989688"/>
      </p:ext>
    </p:extLst>
  </p:cSld>
  <p:clrMapOvr>
    <a:masterClrMapping/>
  </p:clrMapOvr>
  <p:transition spd="slow">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A0D2-6D32-333F-83D4-4B6B2D330A29}"/>
              </a:ext>
            </a:extLst>
          </p:cNvPr>
          <p:cNvSpPr>
            <a:spLocks noGrp="1"/>
          </p:cNvSpPr>
          <p:nvPr>
            <p:ph type="title"/>
          </p:nvPr>
        </p:nvSpPr>
        <p:spPr/>
        <p:txBody>
          <a:bodyPr/>
          <a:lstStyle/>
          <a:p>
            <a:r>
              <a:rPr lang="en-GB" dirty="0"/>
              <a:t>HDFS </a:t>
            </a:r>
          </a:p>
        </p:txBody>
      </p:sp>
      <p:pic>
        <p:nvPicPr>
          <p:cNvPr id="5" name="Picture 2">
            <a:extLst>
              <a:ext uri="{FF2B5EF4-FFF2-40B4-BE49-F238E27FC236}">
                <a16:creationId xmlns:a16="http://schemas.microsoft.com/office/drawing/2014/main" id="{2E7DC631-0EBB-C43B-61DA-3550C422FC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018"/>
          <a:stretch/>
        </p:blipFill>
        <p:spPr bwMode="auto">
          <a:xfrm>
            <a:off x="179512" y="1484808"/>
            <a:ext cx="8983410" cy="482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a:extLst>
              <a:ext uri="{FF2B5EF4-FFF2-40B4-BE49-F238E27FC236}">
                <a16:creationId xmlns:a16="http://schemas.microsoft.com/office/drawing/2014/main" id="{DD7823F5-B769-316C-E8AC-F8BFCDFCACAD}"/>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674128720"/>
      </p:ext>
    </p:extLst>
  </p:cSld>
  <p:clrMapOvr>
    <a:masterClrMapping/>
  </p:clrMapOvr>
  <p:transition spd="slow">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a:extLst>
              <a:ext uri="{FF2B5EF4-FFF2-40B4-BE49-F238E27FC236}">
                <a16:creationId xmlns:a16="http://schemas.microsoft.com/office/drawing/2014/main" id="{6B130104-4EE6-562F-4205-4F7F6D971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9075" cy="622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3EEAF4C5-F7DA-1F00-349D-62EAD1EE0E7E}"/>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72918FBA-6963-E28F-3EA4-70787D43B309}"/>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FD155B54-6337-CA1A-6DAC-D10B56F30DDC}"/>
              </a:ext>
            </a:extLst>
          </p:cNvPr>
          <p:cNvSpPr>
            <a:spLocks noGrp="1"/>
          </p:cNvSpPr>
          <p:nvPr>
            <p:ph type="sldNum" sz="quarter" idx="12"/>
          </p:nvPr>
        </p:nvSpPr>
        <p:spPr/>
        <p:txBody>
          <a:bodyPr/>
          <a:lstStyle/>
          <a:p>
            <a:fld id="{B02971D9-B790-4974-AA42-0F6732D8D5B8}" type="slidenum">
              <a:rPr lang="en-GB" altLang="en-US" smtClean="0"/>
              <a:pPr/>
              <a:t>53</a:t>
            </a:fld>
            <a:endParaRPr lang="en-GB" altLang="en-US"/>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
            <a:extLst>
              <a:ext uri="{FF2B5EF4-FFF2-40B4-BE49-F238E27FC236}">
                <a16:creationId xmlns:a16="http://schemas.microsoft.com/office/drawing/2014/main" id="{96541D3D-8ECF-E783-E939-AC6726D88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9525"/>
            <a:ext cx="9064625"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A915ABC5-7AB8-2E81-16C8-52DB10DBCEE0}"/>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5377D8CC-6BFD-AECE-A1F0-231677619F4A}"/>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ACC23093-BD02-4BA9-CC5F-EC59909D5DB5}"/>
              </a:ext>
            </a:extLst>
          </p:cNvPr>
          <p:cNvSpPr>
            <a:spLocks noGrp="1"/>
          </p:cNvSpPr>
          <p:nvPr>
            <p:ph type="sldNum" sz="quarter" idx="12"/>
          </p:nvPr>
        </p:nvSpPr>
        <p:spPr/>
        <p:txBody>
          <a:bodyPr/>
          <a:lstStyle/>
          <a:p>
            <a:fld id="{B02971D9-B790-4974-AA42-0F6732D8D5B8}" type="slidenum">
              <a:rPr lang="en-GB" altLang="en-US" smtClean="0"/>
              <a:pPr/>
              <a:t>54</a:t>
            </a:fld>
            <a:endParaRPr lang="en-GB" altLang="en-US"/>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2">
            <a:extLst>
              <a:ext uri="{FF2B5EF4-FFF2-40B4-BE49-F238E27FC236}">
                <a16:creationId xmlns:a16="http://schemas.microsoft.com/office/drawing/2014/main" id="{1C168B07-5BD7-6569-6065-BDE286F69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26537" cy="622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CE55C132-C994-915A-9E4A-331D82957E33}"/>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65FC321F-D2F0-3C75-E4E2-D40508E4FDCD}"/>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5DF14686-115D-F546-CDD0-5A8BBEA30915}"/>
              </a:ext>
            </a:extLst>
          </p:cNvPr>
          <p:cNvSpPr>
            <a:spLocks noGrp="1"/>
          </p:cNvSpPr>
          <p:nvPr>
            <p:ph type="sldNum" sz="quarter" idx="12"/>
          </p:nvPr>
        </p:nvSpPr>
        <p:spPr/>
        <p:txBody>
          <a:bodyPr/>
          <a:lstStyle/>
          <a:p>
            <a:fld id="{B02971D9-B790-4974-AA42-0F6732D8D5B8}" type="slidenum">
              <a:rPr lang="en-GB" altLang="en-US" smtClean="0"/>
              <a:pPr/>
              <a:t>55</a:t>
            </a:fld>
            <a:endParaRPr lang="en-GB" altLang="en-US"/>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2">
            <a:extLst>
              <a:ext uri="{FF2B5EF4-FFF2-40B4-BE49-F238E27FC236}">
                <a16:creationId xmlns:a16="http://schemas.microsoft.com/office/drawing/2014/main" id="{60960657-BA79-6AB0-57B2-76C5EDA4C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26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24EDC520-303F-323E-695A-DFF5AFC4BB4D}"/>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FA970219-B5A9-1D36-B9D2-F70A662EDC30}"/>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8E0FE1E8-EE38-DD3B-CFAC-652BAC6ED652}"/>
              </a:ext>
            </a:extLst>
          </p:cNvPr>
          <p:cNvSpPr>
            <a:spLocks noGrp="1"/>
          </p:cNvSpPr>
          <p:nvPr>
            <p:ph type="sldNum" sz="quarter" idx="12"/>
          </p:nvPr>
        </p:nvSpPr>
        <p:spPr/>
        <p:txBody>
          <a:bodyPr/>
          <a:lstStyle/>
          <a:p>
            <a:fld id="{B02971D9-B790-4974-AA42-0F6732D8D5B8}" type="slidenum">
              <a:rPr lang="en-GB" altLang="en-US" smtClean="0"/>
              <a:pPr/>
              <a:t>56</a:t>
            </a:fld>
            <a:endParaRPr lang="en-GB" altLang="en-US"/>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2">
            <a:extLst>
              <a:ext uri="{FF2B5EF4-FFF2-40B4-BE49-F238E27FC236}">
                <a16:creationId xmlns:a16="http://schemas.microsoft.com/office/drawing/2014/main" id="{7F0CBB31-6B7B-E7AF-2C4A-C89A826F6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4288"/>
            <a:ext cx="9140825" cy="624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3" name="Picture 3">
            <a:extLst>
              <a:ext uri="{FF2B5EF4-FFF2-40B4-BE49-F238E27FC236}">
                <a16:creationId xmlns:a16="http://schemas.microsoft.com/office/drawing/2014/main" id="{D8219088-DBDC-41AB-2DCC-0DC2528D6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6946900"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4" name="Picture 4">
            <a:extLst>
              <a:ext uri="{FF2B5EF4-FFF2-40B4-BE49-F238E27FC236}">
                <a16:creationId xmlns:a16="http://schemas.microsoft.com/office/drawing/2014/main" id="{7CCE785B-E856-E65A-ABF4-FBF6578DA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78113"/>
            <a:ext cx="4040188" cy="276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5" name="Picture 5">
            <a:extLst>
              <a:ext uri="{FF2B5EF4-FFF2-40B4-BE49-F238E27FC236}">
                <a16:creationId xmlns:a16="http://schemas.microsoft.com/office/drawing/2014/main" id="{4D1C6B2C-0C7E-E05F-5C58-C85BE3E007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2624138"/>
            <a:ext cx="2981325" cy="167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6" name="Picture 6">
            <a:extLst>
              <a:ext uri="{FF2B5EF4-FFF2-40B4-BE49-F238E27FC236}">
                <a16:creationId xmlns:a16="http://schemas.microsoft.com/office/drawing/2014/main" id="{555EF9AE-8676-15AE-25A7-7A4B5FFF71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3588" y="4316413"/>
            <a:ext cx="2813050" cy="89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7" name="Picture 7">
            <a:extLst>
              <a:ext uri="{FF2B5EF4-FFF2-40B4-BE49-F238E27FC236}">
                <a16:creationId xmlns:a16="http://schemas.microsoft.com/office/drawing/2014/main" id="{961F771B-B09C-BD6E-3F01-65E49439DD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 y="5397500"/>
            <a:ext cx="7375525" cy="93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7AB0DF4B-6C7C-B970-2CC3-95D56D893F7A}"/>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207FC4BA-E248-C130-21C6-46EF1253C921}"/>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6A68BD77-60F4-DB25-91C7-1A2F9EE4E693}"/>
              </a:ext>
            </a:extLst>
          </p:cNvPr>
          <p:cNvSpPr>
            <a:spLocks noGrp="1"/>
          </p:cNvSpPr>
          <p:nvPr>
            <p:ph type="sldNum" sz="quarter" idx="12"/>
          </p:nvPr>
        </p:nvSpPr>
        <p:spPr/>
        <p:txBody>
          <a:bodyPr/>
          <a:lstStyle/>
          <a:p>
            <a:fld id="{B02971D9-B790-4974-AA42-0F6732D8D5B8}" type="slidenum">
              <a:rPr lang="en-GB" altLang="en-US" smtClean="0"/>
              <a:pPr/>
              <a:t>57</a:t>
            </a:fld>
            <a:endParaRPr lang="en-GB"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97284"/>
                                        </p:tgtEl>
                                        <p:attrNameLst>
                                          <p:attrName>style.visibility</p:attrName>
                                        </p:attrNameLst>
                                      </p:cBhvr>
                                      <p:to>
                                        <p:strVal val="visible"/>
                                      </p:to>
                                    </p:set>
                                    <p:animEffect transition="in" filter="fade">
                                      <p:cBhvr>
                                        <p:cTn id="11" dur="500"/>
                                        <p:tgtEl>
                                          <p:spTgt spid="972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7285"/>
                                        </p:tgtEl>
                                        <p:attrNameLst>
                                          <p:attrName>style.visibility</p:attrName>
                                        </p:attrNameLst>
                                      </p:cBhvr>
                                      <p:to>
                                        <p:strVal val="visible"/>
                                      </p:to>
                                    </p:set>
                                    <p:animEffect transition="in" filter="fade">
                                      <p:cBhvr>
                                        <p:cTn id="16" dur="500"/>
                                        <p:tgtEl>
                                          <p:spTgt spid="9728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7286"/>
                                        </p:tgtEl>
                                        <p:attrNameLst>
                                          <p:attrName>style.visibility</p:attrName>
                                        </p:attrNameLst>
                                      </p:cBhvr>
                                      <p:to>
                                        <p:strVal val="visible"/>
                                      </p:to>
                                    </p:set>
                                    <p:animEffect transition="in" filter="fade">
                                      <p:cBhvr>
                                        <p:cTn id="21" dur="500"/>
                                        <p:tgtEl>
                                          <p:spTgt spid="972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97287"/>
                                        </p:tgtEl>
                                        <p:attrNameLst>
                                          <p:attrName>style.visibility</p:attrName>
                                        </p:attrNameLst>
                                      </p:cBhvr>
                                      <p:to>
                                        <p:strVal val="visible"/>
                                      </p:to>
                                    </p:set>
                                    <p:animEffect transition="in" filter="fade">
                                      <p:cBhvr>
                                        <p:cTn id="26" dur="500"/>
                                        <p:tgtEl>
                                          <p:spTgt spid="97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2">
            <a:extLst>
              <a:ext uri="{FF2B5EF4-FFF2-40B4-BE49-F238E27FC236}">
                <a16:creationId xmlns:a16="http://schemas.microsoft.com/office/drawing/2014/main" id="{E6536F92-3BEB-5E08-7069-B2AB6A063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7938"/>
            <a:ext cx="8915400" cy="604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27681B93-1E26-68D3-467B-FE19DD77011B}"/>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11BF0A01-6C93-4EEF-A66F-B0FA0386FEB6}"/>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BFA21963-61B6-7CD4-A567-75B98499BE4E}"/>
              </a:ext>
            </a:extLst>
          </p:cNvPr>
          <p:cNvSpPr>
            <a:spLocks noGrp="1"/>
          </p:cNvSpPr>
          <p:nvPr>
            <p:ph type="sldNum" sz="quarter" idx="12"/>
          </p:nvPr>
        </p:nvSpPr>
        <p:spPr/>
        <p:txBody>
          <a:bodyPr/>
          <a:lstStyle/>
          <a:p>
            <a:fld id="{B02971D9-B790-4974-AA42-0F6732D8D5B8}" type="slidenum">
              <a:rPr lang="en-GB" altLang="en-US" smtClean="0"/>
              <a:pPr/>
              <a:t>58</a:t>
            </a:fld>
            <a:endParaRPr lang="en-GB" altLang="en-US"/>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2">
            <a:extLst>
              <a:ext uri="{FF2B5EF4-FFF2-40B4-BE49-F238E27FC236}">
                <a16:creationId xmlns:a16="http://schemas.microsoft.com/office/drawing/2014/main" id="{7FB177EB-4231-8916-D9D6-F6022DDBD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75"/>
            <a:ext cx="899160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3">
            <a:extLst>
              <a:ext uri="{FF2B5EF4-FFF2-40B4-BE49-F238E27FC236}">
                <a16:creationId xmlns:a16="http://schemas.microsoft.com/office/drawing/2014/main" id="{57660664-CAF7-EC5F-BF9F-972DB53B2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5" y="3135313"/>
            <a:ext cx="280988" cy="76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2" name="Picture 4">
            <a:extLst>
              <a:ext uri="{FF2B5EF4-FFF2-40B4-BE49-F238E27FC236}">
                <a16:creationId xmlns:a16="http://schemas.microsoft.com/office/drawing/2014/main" id="{F7A4768E-F03B-0A65-725D-4FE8C2BDB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2871788"/>
            <a:ext cx="3956050" cy="332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3" name="Picture 5">
            <a:extLst>
              <a:ext uri="{FF2B5EF4-FFF2-40B4-BE49-F238E27FC236}">
                <a16:creationId xmlns:a16="http://schemas.microsoft.com/office/drawing/2014/main" id="{CBB476C2-D18B-0385-5779-17E0D0637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088" y="1066800"/>
            <a:ext cx="5638800" cy="162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D27AB959-0621-9A79-7C7F-460D2A5234FE}"/>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4D359015-6426-DDAD-45B3-7C301E917D01}"/>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C1F9886A-7574-45F0-0460-904940D68769}"/>
              </a:ext>
            </a:extLst>
          </p:cNvPr>
          <p:cNvSpPr>
            <a:spLocks noGrp="1"/>
          </p:cNvSpPr>
          <p:nvPr>
            <p:ph type="sldNum" sz="quarter" idx="12"/>
          </p:nvPr>
        </p:nvSpPr>
        <p:spPr/>
        <p:txBody>
          <a:bodyPr/>
          <a:lstStyle/>
          <a:p>
            <a:fld id="{B02971D9-B790-4974-AA42-0F6732D8D5B8}" type="slidenum">
              <a:rPr lang="en-GB" altLang="en-US" smtClean="0"/>
              <a:pPr/>
              <a:t>59</a:t>
            </a:fld>
            <a:endParaRPr lang="en-GB"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fade">
                                      <p:cBhvr>
                                        <p:cTn id="7" dur="500"/>
                                        <p:tgtEl>
                                          <p:spTgt spid="99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fade">
                                      <p:cBhvr>
                                        <p:cTn id="12" dur="1000"/>
                                        <p:tgtEl>
                                          <p:spTgt spid="993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9333"/>
                                        </p:tgtEl>
                                        <p:attrNameLst>
                                          <p:attrName>style.visibility</p:attrName>
                                        </p:attrNameLst>
                                      </p:cBhvr>
                                      <p:to>
                                        <p:strVal val="visible"/>
                                      </p:to>
                                    </p:set>
                                    <p:animEffect transition="in" filter="wipe(down)">
                                      <p:cBhvr>
                                        <p:cTn id="17" dur="10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B788-85F7-B8AD-E8F7-F7D5DCA5838F}"/>
              </a:ext>
            </a:extLst>
          </p:cNvPr>
          <p:cNvSpPr>
            <a:spLocks noGrp="1"/>
          </p:cNvSpPr>
          <p:nvPr>
            <p:ph type="title"/>
          </p:nvPr>
        </p:nvSpPr>
        <p:spPr/>
        <p:txBody>
          <a:bodyPr/>
          <a:lstStyle/>
          <a:p>
            <a:r>
              <a:rPr lang="en-GB" dirty="0"/>
              <a:t>Clouds Computing </a:t>
            </a:r>
          </a:p>
        </p:txBody>
      </p:sp>
      <p:sp>
        <p:nvSpPr>
          <p:cNvPr id="3" name="Text Placeholder 2">
            <a:extLst>
              <a:ext uri="{FF2B5EF4-FFF2-40B4-BE49-F238E27FC236}">
                <a16:creationId xmlns:a16="http://schemas.microsoft.com/office/drawing/2014/main" id="{85220A37-AE67-9B58-ABAC-84A05E998BBB}"/>
              </a:ext>
            </a:extLst>
          </p:cNvPr>
          <p:cNvSpPr>
            <a:spLocks noGrp="1"/>
          </p:cNvSpPr>
          <p:nvPr>
            <p:ph type="body" idx="1"/>
          </p:nvPr>
        </p:nvSpPr>
        <p:spPr/>
        <p:txBody>
          <a:bodyPr/>
          <a:lstStyle/>
          <a:p>
            <a:r>
              <a:rPr lang="en-GB" dirty="0"/>
              <a:t>Provide physical solution for IT resources demands (commutation and storage)</a:t>
            </a:r>
          </a:p>
        </p:txBody>
      </p:sp>
    </p:spTree>
    <p:extLst>
      <p:ext uri="{BB962C8B-B14F-4D97-AF65-F5344CB8AC3E}">
        <p14:creationId xmlns:p14="http://schemas.microsoft.com/office/powerpoint/2010/main" val="829906089"/>
      </p:ext>
    </p:extLst>
  </p:cSld>
  <p:clrMapOvr>
    <a:masterClrMapping/>
  </p:clrMapOvr>
  <p:transition spd="slow">
    <p:zoom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2">
            <a:extLst>
              <a:ext uri="{FF2B5EF4-FFF2-40B4-BE49-F238E27FC236}">
                <a16:creationId xmlns:a16="http://schemas.microsoft.com/office/drawing/2014/main" id="{D2F46EBD-3F3B-47CF-2F53-4A2728F4A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6538" cy="620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C5647861-AFF7-C0C2-2A99-8B5FE16EA841}"/>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07670765-6200-E257-8B6A-E4041EC5E9D2}"/>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54FCE637-F435-43FF-3618-0F52C9A11CA2}"/>
              </a:ext>
            </a:extLst>
          </p:cNvPr>
          <p:cNvSpPr>
            <a:spLocks noGrp="1"/>
          </p:cNvSpPr>
          <p:nvPr>
            <p:ph type="sldNum" sz="quarter" idx="12"/>
          </p:nvPr>
        </p:nvSpPr>
        <p:spPr/>
        <p:txBody>
          <a:bodyPr/>
          <a:lstStyle/>
          <a:p>
            <a:fld id="{B02971D9-B790-4974-AA42-0F6732D8D5B8}" type="slidenum">
              <a:rPr lang="en-GB" altLang="en-US" smtClean="0"/>
              <a:pPr/>
              <a:t>60</a:t>
            </a:fld>
            <a:endParaRPr lang="en-GB" altLang="en-US"/>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2">
            <a:extLst>
              <a:ext uri="{FF2B5EF4-FFF2-40B4-BE49-F238E27FC236}">
                <a16:creationId xmlns:a16="http://schemas.microsoft.com/office/drawing/2014/main" id="{9222C6EA-4D61-EFB3-26EA-D3F632D46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21776" cy="619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5DA42C64-507B-6058-7D69-0C0F425A8671}"/>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D24882C7-DDBA-8CE6-FD79-CED44709DAE1}"/>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9E64771C-F056-C9AF-1E9A-854BAAECC116}"/>
              </a:ext>
            </a:extLst>
          </p:cNvPr>
          <p:cNvSpPr>
            <a:spLocks noGrp="1"/>
          </p:cNvSpPr>
          <p:nvPr>
            <p:ph type="sldNum" sz="quarter" idx="12"/>
          </p:nvPr>
        </p:nvSpPr>
        <p:spPr/>
        <p:txBody>
          <a:bodyPr/>
          <a:lstStyle/>
          <a:p>
            <a:fld id="{B02971D9-B790-4974-AA42-0F6732D8D5B8}" type="slidenum">
              <a:rPr lang="en-GB" altLang="en-US" smtClean="0"/>
              <a:pPr/>
              <a:t>61</a:t>
            </a:fld>
            <a:endParaRPr lang="en-GB" altLang="en-US"/>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2">
            <a:extLst>
              <a:ext uri="{FF2B5EF4-FFF2-40B4-BE49-F238E27FC236}">
                <a16:creationId xmlns:a16="http://schemas.microsoft.com/office/drawing/2014/main" id="{831B002B-61D3-C3EB-36FD-89C7D9548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3175"/>
            <a:ext cx="9166225" cy="621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4C116FB2-F189-A8BB-51EE-9365CB65FDB2}"/>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6DBFDC89-3F5F-DFA1-DAC4-3F75A5C27349}"/>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F5A46C75-456B-77F7-2915-12C7DCCA36F4}"/>
              </a:ext>
            </a:extLst>
          </p:cNvPr>
          <p:cNvSpPr>
            <a:spLocks noGrp="1"/>
          </p:cNvSpPr>
          <p:nvPr>
            <p:ph type="sldNum" sz="quarter" idx="12"/>
          </p:nvPr>
        </p:nvSpPr>
        <p:spPr/>
        <p:txBody>
          <a:bodyPr/>
          <a:lstStyle/>
          <a:p>
            <a:fld id="{B02971D9-B790-4974-AA42-0F6732D8D5B8}" type="slidenum">
              <a:rPr lang="en-GB" altLang="en-US" smtClean="0"/>
              <a:pPr/>
              <a:t>62</a:t>
            </a:fld>
            <a:endParaRPr lang="en-GB" altLang="en-US"/>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7972-D523-761C-189B-F3A40D41F823}"/>
              </a:ext>
            </a:extLst>
          </p:cNvPr>
          <p:cNvSpPr>
            <a:spLocks noGrp="1"/>
          </p:cNvSpPr>
          <p:nvPr>
            <p:ph type="title"/>
          </p:nvPr>
        </p:nvSpPr>
        <p:spPr>
          <a:xfrm>
            <a:off x="971550" y="3924300"/>
            <a:ext cx="6886575" cy="1125538"/>
          </a:xfrm>
        </p:spPr>
        <p:txBody>
          <a:bodyPr rtlCol="0">
            <a:normAutofit/>
          </a:bodyPr>
          <a:lstStyle/>
          <a:p>
            <a:pPr eaLnBrk="1" fontAlgn="auto" hangingPunct="1">
              <a:spcAft>
                <a:spcPts val="0"/>
              </a:spcAft>
              <a:defRPr/>
            </a:pPr>
            <a:r>
              <a:rPr lang="en-GB" cap="none" dirty="0"/>
              <a:t>How MapReduce works</a:t>
            </a:r>
            <a:r>
              <a:rPr lang="en-GB" dirty="0"/>
              <a:t>?</a:t>
            </a:r>
          </a:p>
        </p:txBody>
      </p:sp>
    </p:spTree>
  </p:cSld>
  <p:clrMapOvr>
    <a:masterClrMapping/>
  </p:clrMapOvr>
  <p:transition spd="slow">
    <p:zoom dir="in"/>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2">
            <a:extLst>
              <a:ext uri="{FF2B5EF4-FFF2-40B4-BE49-F238E27FC236}">
                <a16:creationId xmlns:a16="http://schemas.microsoft.com/office/drawing/2014/main" id="{AB191C66-4A90-97E0-12D6-F9FF06DC9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56700" cy="623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7F1E71E8-11F6-A405-8FAC-E91CEEE216AC}"/>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E2AE1E42-EC77-90C2-6C40-D7F99C9559C9}"/>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582120A8-CFA4-875E-9631-08DD8FF9DBA2}"/>
              </a:ext>
            </a:extLst>
          </p:cNvPr>
          <p:cNvSpPr>
            <a:spLocks noGrp="1"/>
          </p:cNvSpPr>
          <p:nvPr>
            <p:ph type="sldNum" sz="quarter" idx="12"/>
          </p:nvPr>
        </p:nvSpPr>
        <p:spPr/>
        <p:txBody>
          <a:bodyPr/>
          <a:lstStyle/>
          <a:p>
            <a:fld id="{B02971D9-B790-4974-AA42-0F6732D8D5B8}" type="slidenum">
              <a:rPr lang="en-GB" altLang="en-US" smtClean="0"/>
              <a:pPr/>
              <a:t>64</a:t>
            </a:fld>
            <a:endParaRPr lang="en-GB" altLang="en-US"/>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2">
            <a:extLst>
              <a:ext uri="{FF2B5EF4-FFF2-40B4-BE49-F238E27FC236}">
                <a16:creationId xmlns:a16="http://schemas.microsoft.com/office/drawing/2014/main" id="{F78A364D-858D-33D1-1E93-86EDD97E0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8978900" cy="612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70469660-FBC6-E30B-EA49-12794D66255B}"/>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9B476BFB-1CC0-0631-C67D-4376C4A1481D}"/>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B4E62F52-3FD5-3E28-DE59-3615B37959B7}"/>
              </a:ext>
            </a:extLst>
          </p:cNvPr>
          <p:cNvSpPr>
            <a:spLocks noGrp="1"/>
          </p:cNvSpPr>
          <p:nvPr>
            <p:ph type="sldNum" sz="quarter" idx="12"/>
          </p:nvPr>
        </p:nvSpPr>
        <p:spPr/>
        <p:txBody>
          <a:bodyPr/>
          <a:lstStyle/>
          <a:p>
            <a:fld id="{B02971D9-B790-4974-AA42-0F6732D8D5B8}" type="slidenum">
              <a:rPr lang="en-GB" altLang="en-US" smtClean="0"/>
              <a:pPr/>
              <a:t>65</a:t>
            </a:fld>
            <a:endParaRPr lang="en-GB" altLang="en-US"/>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2">
            <a:extLst>
              <a:ext uri="{FF2B5EF4-FFF2-40B4-BE49-F238E27FC236}">
                <a16:creationId xmlns:a16="http://schemas.microsoft.com/office/drawing/2014/main" id="{5F5CE923-700A-B6A6-F45D-022A93660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5875"/>
            <a:ext cx="9126538" cy="619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FBD0CDB1-C876-22BB-9C6D-DDE8C3E5D7E2}"/>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AECA4F46-2CF5-9A6C-EFB6-6C4762F8AB50}"/>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95C3EA80-4798-AF08-5E29-C5C204B2A2E5}"/>
              </a:ext>
            </a:extLst>
          </p:cNvPr>
          <p:cNvSpPr>
            <a:spLocks noGrp="1"/>
          </p:cNvSpPr>
          <p:nvPr>
            <p:ph type="sldNum" sz="quarter" idx="12"/>
          </p:nvPr>
        </p:nvSpPr>
        <p:spPr/>
        <p:txBody>
          <a:bodyPr/>
          <a:lstStyle/>
          <a:p>
            <a:fld id="{B02971D9-B790-4974-AA42-0F6732D8D5B8}" type="slidenum">
              <a:rPr lang="en-GB" altLang="en-US" smtClean="0"/>
              <a:pPr/>
              <a:t>66</a:t>
            </a:fld>
            <a:endParaRPr lang="en-GB" altLang="en-US"/>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2">
            <a:extLst>
              <a:ext uri="{FF2B5EF4-FFF2-40B4-BE49-F238E27FC236}">
                <a16:creationId xmlns:a16="http://schemas.microsoft.com/office/drawing/2014/main" id="{C1B4A8EA-231C-E1D8-C0FE-6D004680F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52400"/>
            <a:ext cx="9144000" cy="621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5D470227-E542-31D1-FE79-8D7276785259}"/>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431DBCE1-22D3-12DA-6D9D-F7B92EF5D8F2}"/>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97E13D11-68A9-F97E-8F9C-396293E2F5EF}"/>
              </a:ext>
            </a:extLst>
          </p:cNvPr>
          <p:cNvSpPr>
            <a:spLocks noGrp="1"/>
          </p:cNvSpPr>
          <p:nvPr>
            <p:ph type="sldNum" sz="quarter" idx="12"/>
          </p:nvPr>
        </p:nvSpPr>
        <p:spPr/>
        <p:txBody>
          <a:bodyPr/>
          <a:lstStyle/>
          <a:p>
            <a:fld id="{B02971D9-B790-4974-AA42-0F6732D8D5B8}" type="slidenum">
              <a:rPr lang="en-GB" altLang="en-US" smtClean="0"/>
              <a:pPr/>
              <a:t>67</a:t>
            </a:fld>
            <a:endParaRPr lang="en-GB" altLang="en-US"/>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2">
            <a:extLst>
              <a:ext uri="{FF2B5EF4-FFF2-40B4-BE49-F238E27FC236}">
                <a16:creationId xmlns:a16="http://schemas.microsoft.com/office/drawing/2014/main" id="{4B635B68-065E-5358-F7E6-C66C88007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623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5FF5B645-7FC3-3289-FCA7-2AB8752506F6}"/>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6415DBAF-B9D8-DD05-007B-821F065E2EA1}"/>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E7BBFB72-1877-D658-4607-7D0F1D0DBCB6}"/>
              </a:ext>
            </a:extLst>
          </p:cNvPr>
          <p:cNvSpPr>
            <a:spLocks noGrp="1"/>
          </p:cNvSpPr>
          <p:nvPr>
            <p:ph type="sldNum" sz="quarter" idx="12"/>
          </p:nvPr>
        </p:nvSpPr>
        <p:spPr/>
        <p:txBody>
          <a:bodyPr/>
          <a:lstStyle/>
          <a:p>
            <a:fld id="{B02971D9-B790-4974-AA42-0F6732D8D5B8}" type="slidenum">
              <a:rPr lang="en-GB" altLang="en-US" smtClean="0"/>
              <a:pPr/>
              <a:t>68</a:t>
            </a:fld>
            <a:endParaRPr lang="en-GB" altLang="en-US"/>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2">
            <a:extLst>
              <a:ext uri="{FF2B5EF4-FFF2-40B4-BE49-F238E27FC236}">
                <a16:creationId xmlns:a16="http://schemas.microsoft.com/office/drawing/2014/main" id="{04B75DC4-DE5B-C813-6C67-72498C6AB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61463" cy="625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3F50F939-5F2E-EDEB-F90B-A10AAF2AE41B}"/>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16AB64F1-0F7D-D11D-B0BC-2FA6ABF0724A}"/>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DE03F5AB-25C1-C51B-784B-FA8CC9DE2247}"/>
              </a:ext>
            </a:extLst>
          </p:cNvPr>
          <p:cNvSpPr>
            <a:spLocks noGrp="1"/>
          </p:cNvSpPr>
          <p:nvPr>
            <p:ph type="sldNum" sz="quarter" idx="12"/>
          </p:nvPr>
        </p:nvSpPr>
        <p:spPr/>
        <p:txBody>
          <a:bodyPr/>
          <a:lstStyle/>
          <a:p>
            <a:fld id="{B02971D9-B790-4974-AA42-0F6732D8D5B8}" type="slidenum">
              <a:rPr lang="en-GB" altLang="en-US" smtClean="0"/>
              <a:pPr/>
              <a:t>69</a:t>
            </a:fld>
            <a:endParaRPr lang="en-GB" alt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F0FDF-1E04-00DB-0812-C6DCF6B38707}"/>
              </a:ext>
            </a:extLst>
          </p:cNvPr>
          <p:cNvSpPr>
            <a:spLocks noGrp="1"/>
          </p:cNvSpPr>
          <p:nvPr>
            <p:ph type="title"/>
          </p:nvPr>
        </p:nvSpPr>
        <p:spPr/>
        <p:txBody>
          <a:bodyPr/>
          <a:lstStyle/>
          <a:p>
            <a:r>
              <a:rPr lang="en-GB" dirty="0"/>
              <a:t>Clouds computing</a:t>
            </a:r>
          </a:p>
        </p:txBody>
      </p:sp>
      <p:pic>
        <p:nvPicPr>
          <p:cNvPr id="5" name="Picture 4">
            <a:extLst>
              <a:ext uri="{FF2B5EF4-FFF2-40B4-BE49-F238E27FC236}">
                <a16:creationId xmlns:a16="http://schemas.microsoft.com/office/drawing/2014/main" id="{7CCD1D3F-F51C-0339-05B8-1A6A523479AF}"/>
              </a:ext>
            </a:extLst>
          </p:cNvPr>
          <p:cNvPicPr>
            <a:picLocks noChangeAspect="1"/>
          </p:cNvPicPr>
          <p:nvPr/>
        </p:nvPicPr>
        <p:blipFill>
          <a:blip r:embed="rId2"/>
          <a:stretch>
            <a:fillRect/>
          </a:stretch>
        </p:blipFill>
        <p:spPr>
          <a:xfrm>
            <a:off x="1403648" y="1484784"/>
            <a:ext cx="7010400" cy="4675882"/>
          </a:xfrm>
          <a:prstGeom prst="rect">
            <a:avLst/>
          </a:prstGeom>
        </p:spPr>
      </p:pic>
      <p:sp>
        <p:nvSpPr>
          <p:cNvPr id="2" name="Footer Placeholder 1">
            <a:extLst>
              <a:ext uri="{FF2B5EF4-FFF2-40B4-BE49-F238E27FC236}">
                <a16:creationId xmlns:a16="http://schemas.microsoft.com/office/drawing/2014/main" id="{78539696-422F-67AF-2CCC-F59034E844FA}"/>
              </a:ext>
            </a:extLst>
          </p:cNvPr>
          <p:cNvSpPr>
            <a:spLocks noGrp="1"/>
          </p:cNvSpPr>
          <p:nvPr>
            <p:ph type="ftr" sz="quarter" idx="10"/>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023246235"/>
      </p:ext>
    </p:extLst>
  </p:cSld>
  <p:clrMapOvr>
    <a:masterClrMapping/>
  </p:clrMapOvr>
  <p:transition spd="slow">
    <p:zoom dir="in"/>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2">
            <a:extLst>
              <a:ext uri="{FF2B5EF4-FFF2-40B4-BE49-F238E27FC236}">
                <a16:creationId xmlns:a16="http://schemas.microsoft.com/office/drawing/2014/main" id="{FFEDA2A2-8A8D-EBE1-519A-69AB309E1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763"/>
            <a:ext cx="9013825" cy="611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38BA4A4E-03FC-0CCA-D3B1-ACCB81BE24F9}"/>
              </a:ext>
            </a:extLst>
          </p:cNvPr>
          <p:cNvSpPr>
            <a:spLocks noGrp="1"/>
          </p:cNvSpPr>
          <p:nvPr>
            <p:ph type="dt" sz="half" idx="10"/>
          </p:nvPr>
        </p:nvSpPr>
        <p:spPr/>
        <p:txBody>
          <a:bodyPr/>
          <a:lstStyle/>
          <a:p>
            <a:pPr>
              <a:defRPr/>
            </a:pPr>
            <a:endParaRPr lang="en-GB" dirty="0"/>
          </a:p>
        </p:txBody>
      </p:sp>
      <p:sp>
        <p:nvSpPr>
          <p:cNvPr id="3" name="Footer Placeholder 2">
            <a:extLst>
              <a:ext uri="{FF2B5EF4-FFF2-40B4-BE49-F238E27FC236}">
                <a16:creationId xmlns:a16="http://schemas.microsoft.com/office/drawing/2014/main" id="{072E2BFB-C6D3-EB88-7E09-43326A8263C6}"/>
              </a:ext>
            </a:extLst>
          </p:cNvPr>
          <p:cNvSpPr>
            <a:spLocks noGrp="1"/>
          </p:cNvSpPr>
          <p:nvPr>
            <p:ph type="ftr" sz="quarter" idx="11"/>
          </p:nvPr>
        </p:nvSpPr>
        <p:spPr/>
        <p:txBody>
          <a:bodyPr/>
          <a:lstStyle/>
          <a:p>
            <a:pPr>
              <a:defRPr/>
            </a:pPr>
            <a:r>
              <a:rPr lang="en-US"/>
              <a:t>CIS041-3 Advanced Information Technology</a:t>
            </a:r>
            <a:endParaRPr lang="en-GB" dirty="0"/>
          </a:p>
        </p:txBody>
      </p:sp>
      <p:sp>
        <p:nvSpPr>
          <p:cNvPr id="4" name="Slide Number Placeholder 3">
            <a:extLst>
              <a:ext uri="{FF2B5EF4-FFF2-40B4-BE49-F238E27FC236}">
                <a16:creationId xmlns:a16="http://schemas.microsoft.com/office/drawing/2014/main" id="{4172CCD8-4018-C5F3-BDC9-BAC0C6CF8530}"/>
              </a:ext>
            </a:extLst>
          </p:cNvPr>
          <p:cNvSpPr>
            <a:spLocks noGrp="1"/>
          </p:cNvSpPr>
          <p:nvPr>
            <p:ph type="sldNum" sz="quarter" idx="12"/>
          </p:nvPr>
        </p:nvSpPr>
        <p:spPr/>
        <p:txBody>
          <a:bodyPr/>
          <a:lstStyle/>
          <a:p>
            <a:fld id="{B02971D9-B790-4974-AA42-0F6732D8D5B8}" type="slidenum">
              <a:rPr lang="en-GB" altLang="en-US" smtClean="0"/>
              <a:pPr/>
              <a:t>70</a:t>
            </a:fld>
            <a:endParaRPr lang="en-GB" altLang="en-US"/>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DB3AB-EEF4-9B5D-95EE-2E4A76EEA46C}"/>
              </a:ext>
            </a:extLst>
          </p:cNvPr>
          <p:cNvSpPr>
            <a:spLocks noGrp="1"/>
          </p:cNvSpPr>
          <p:nvPr>
            <p:ph type="title"/>
          </p:nvPr>
        </p:nvSpPr>
        <p:spPr>
          <a:xfrm>
            <a:off x="971550" y="3924300"/>
            <a:ext cx="7715250" cy="1125538"/>
          </a:xfrm>
        </p:spPr>
        <p:txBody>
          <a:bodyPr rtlCol="0">
            <a:normAutofit/>
          </a:bodyPr>
          <a:lstStyle/>
          <a:p>
            <a:pPr eaLnBrk="1" fontAlgn="auto" hangingPunct="1">
              <a:spcAft>
                <a:spcPts val="0"/>
              </a:spcAft>
              <a:defRPr/>
            </a:pPr>
            <a:r>
              <a:rPr lang="en-GB" cap="none" dirty="0"/>
              <a:t>How to interact with Hadoop</a:t>
            </a:r>
            <a:r>
              <a:rPr lang="en-GB" dirty="0"/>
              <a:t>?</a:t>
            </a:r>
          </a:p>
        </p:txBody>
      </p:sp>
    </p:spTree>
  </p:cSld>
  <p:clrMapOvr>
    <a:masterClrMapping/>
  </p:clrMapOvr>
  <p:transition spd="slow">
    <p:zoom dir="in"/>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5">
            <a:extLst>
              <a:ext uri="{FF2B5EF4-FFF2-40B4-BE49-F238E27FC236}">
                <a16:creationId xmlns:a16="http://schemas.microsoft.com/office/drawing/2014/main" id="{F0691E93-09F2-7F1F-C02A-10B02F944AA0}"/>
              </a:ext>
            </a:extLst>
          </p:cNvPr>
          <p:cNvSpPr>
            <a:spLocks noGrp="1"/>
          </p:cNvSpPr>
          <p:nvPr>
            <p:ph type="title"/>
          </p:nvPr>
        </p:nvSpPr>
        <p:spPr>
          <a:xfrm>
            <a:off x="450850" y="0"/>
            <a:ext cx="7637463" cy="849313"/>
          </a:xfrm>
        </p:spPr>
        <p:txBody>
          <a:bodyPr/>
          <a:lstStyle/>
          <a:p>
            <a:r>
              <a:rPr lang="en-GB" altLang="en-US"/>
              <a:t>Job execution workflow</a:t>
            </a:r>
            <a:endParaRPr lang="en-US" altLang="en-US"/>
          </a:p>
        </p:txBody>
      </p:sp>
      <p:pic>
        <p:nvPicPr>
          <p:cNvPr id="40966" name="Picture 4">
            <a:extLst>
              <a:ext uri="{FF2B5EF4-FFF2-40B4-BE49-F238E27FC236}">
                <a16:creationId xmlns:a16="http://schemas.microsoft.com/office/drawing/2014/main" id="{186B9554-3163-D022-A4F3-E125EE83D1B0}"/>
              </a:ext>
            </a:extLst>
          </p:cNvPr>
          <p:cNvPicPr>
            <a:picLocks noChangeAspect="1"/>
          </p:cNvPicPr>
          <p:nvPr/>
        </p:nvPicPr>
        <p:blipFill>
          <a:blip r:embed="rId2">
            <a:extLst>
              <a:ext uri="{28A0092B-C50C-407E-A947-70E740481C1C}">
                <a14:useLocalDpi xmlns:a14="http://schemas.microsoft.com/office/drawing/2010/main" val="0"/>
              </a:ext>
            </a:extLst>
          </a:blip>
          <a:srcRect t="8519"/>
          <a:stretch>
            <a:fillRect/>
          </a:stretch>
        </p:blipFill>
        <p:spPr bwMode="auto">
          <a:xfrm>
            <a:off x="1692275" y="1033463"/>
            <a:ext cx="5715000"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A2FA02C-F257-9A4D-8D2F-D48A7EAA8A98}"/>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a:extLst>
              <a:ext uri="{FF2B5EF4-FFF2-40B4-BE49-F238E27FC236}">
                <a16:creationId xmlns:a16="http://schemas.microsoft.com/office/drawing/2014/main" id="{CB1F692A-0498-97D8-1340-467D100750B1}"/>
              </a:ext>
            </a:extLst>
          </p:cNvPr>
          <p:cNvSpPr>
            <a:spLocks noGrp="1"/>
          </p:cNvSpPr>
          <p:nvPr>
            <p:ph type="title"/>
          </p:nvPr>
        </p:nvSpPr>
        <p:spPr>
          <a:xfrm>
            <a:off x="450850" y="0"/>
            <a:ext cx="7637463" cy="849313"/>
          </a:xfrm>
        </p:spPr>
        <p:txBody>
          <a:bodyPr/>
          <a:lstStyle/>
          <a:p>
            <a:r>
              <a:rPr lang="en-GB" altLang="en-US"/>
              <a:t>Job management - YARN</a:t>
            </a:r>
            <a:endParaRPr lang="en-US" altLang="en-US"/>
          </a:p>
        </p:txBody>
      </p:sp>
      <p:sp>
        <p:nvSpPr>
          <p:cNvPr id="8" name="Content Placeholder 7">
            <a:extLst>
              <a:ext uri="{FF2B5EF4-FFF2-40B4-BE49-F238E27FC236}">
                <a16:creationId xmlns:a16="http://schemas.microsoft.com/office/drawing/2014/main" id="{4DAD0BFC-A57E-4C1C-FEE5-3793822D27C9}"/>
              </a:ext>
            </a:extLst>
          </p:cNvPr>
          <p:cNvSpPr>
            <a:spLocks noGrp="1"/>
          </p:cNvSpPr>
          <p:nvPr>
            <p:ph idx="1"/>
          </p:nvPr>
        </p:nvSpPr>
        <p:spPr/>
        <p:txBody>
          <a:bodyPr/>
          <a:lstStyle/>
          <a:p>
            <a:pPr>
              <a:defRPr/>
            </a:pPr>
            <a:r>
              <a:rPr lang="en-US" sz="2400" dirty="0"/>
              <a:t>Daemons running in the Hadoop Cluster. Daemons are the light-weight process that runs in the background</a:t>
            </a:r>
            <a:r>
              <a:rPr lang="en-US" dirty="0"/>
              <a:t>.</a:t>
            </a:r>
          </a:p>
          <a:p>
            <a:pPr marL="339725" indent="0">
              <a:buFont typeface="Arial" panose="020B0604020202020204" pitchFamily="34" charset="0"/>
              <a:buNone/>
              <a:defRPr/>
            </a:pPr>
            <a:r>
              <a:rPr lang="en-US" sz="2000" dirty="0"/>
              <a:t>1. Master Daemons</a:t>
            </a:r>
          </a:p>
          <a:p>
            <a:pPr marL="282575" indent="404813">
              <a:buFont typeface="Arial" panose="020B0604020202020204" pitchFamily="34" charset="0"/>
              <a:buNone/>
              <a:defRPr/>
            </a:pPr>
            <a:r>
              <a:rPr lang="en-US" sz="2000" b="1" dirty="0" err="1"/>
              <a:t>NameNode</a:t>
            </a:r>
            <a:r>
              <a:rPr lang="en-US" sz="2000" b="1" dirty="0"/>
              <a:t>:</a:t>
            </a:r>
            <a:r>
              <a:rPr lang="en-US" sz="2000" dirty="0"/>
              <a:t> It is the master Daemon in Hadoop HDFS. It maintains the filesystem namespace. It stores metadata about each block of the files.</a:t>
            </a:r>
          </a:p>
          <a:p>
            <a:pPr marL="282575" indent="404813">
              <a:buFont typeface="Arial" panose="020B0604020202020204" pitchFamily="34" charset="0"/>
              <a:buNone/>
              <a:defRPr/>
            </a:pPr>
            <a:r>
              <a:rPr lang="en-US" sz="2000" b="1" dirty="0" err="1"/>
              <a:t>ResourceManager</a:t>
            </a:r>
            <a:r>
              <a:rPr lang="en-US" sz="2000" b="1" dirty="0"/>
              <a:t>:</a:t>
            </a:r>
            <a:r>
              <a:rPr lang="en-US" sz="2000" dirty="0"/>
              <a:t> It is the master daemon of YARN. It arbitrates resources amongst all the applications running in the cluster.</a:t>
            </a:r>
          </a:p>
          <a:p>
            <a:pPr marL="282575" indent="0">
              <a:buFont typeface="Arial" panose="020B0604020202020204" pitchFamily="34" charset="0"/>
              <a:buNone/>
              <a:defRPr/>
            </a:pPr>
            <a:r>
              <a:rPr lang="en-US" sz="2000" dirty="0"/>
              <a:t>2. Slave Daemons</a:t>
            </a:r>
          </a:p>
          <a:p>
            <a:pPr marL="282575" indent="179388">
              <a:buFont typeface="Arial" panose="020B0604020202020204" pitchFamily="34" charset="0"/>
              <a:buNone/>
              <a:defRPr/>
            </a:pPr>
            <a:r>
              <a:rPr lang="en-US" sz="2000" b="1" dirty="0" err="1"/>
              <a:t>DataNode</a:t>
            </a:r>
            <a:r>
              <a:rPr lang="en-US" sz="2000" b="1" dirty="0"/>
              <a:t>:</a:t>
            </a:r>
            <a:r>
              <a:rPr lang="en-US" sz="2000" dirty="0"/>
              <a:t> </a:t>
            </a:r>
            <a:r>
              <a:rPr lang="en-US" sz="2000" dirty="0" err="1"/>
              <a:t>DataNode</a:t>
            </a:r>
            <a:r>
              <a:rPr lang="en-US" sz="2000" dirty="0"/>
              <a:t> is the slave daemon of Hadoop HDFS. It runs on slave machines. It stores actual data or blocks.</a:t>
            </a:r>
          </a:p>
          <a:p>
            <a:pPr marL="282575" indent="179388">
              <a:buFont typeface="Arial" panose="020B0604020202020204" pitchFamily="34" charset="0"/>
              <a:buNone/>
              <a:defRPr/>
            </a:pPr>
            <a:r>
              <a:rPr lang="en-US" sz="2000" b="1" dirty="0" err="1"/>
              <a:t>NodeManager</a:t>
            </a:r>
            <a:r>
              <a:rPr lang="en-US" sz="2000" b="1" dirty="0"/>
              <a:t>:</a:t>
            </a:r>
            <a:r>
              <a:rPr lang="en-US" sz="2000" dirty="0"/>
              <a:t> It is the slave daemon of YARN. It takes care of all the individual computing nodes in the cluster.</a:t>
            </a:r>
          </a:p>
          <a:p>
            <a:pPr>
              <a:defRPr/>
            </a:pPr>
            <a:endParaRPr lang="en-US" dirty="0"/>
          </a:p>
        </p:txBody>
      </p:sp>
      <p:sp>
        <p:nvSpPr>
          <p:cNvPr id="2" name="Footer Placeholder 1">
            <a:extLst>
              <a:ext uri="{FF2B5EF4-FFF2-40B4-BE49-F238E27FC236}">
                <a16:creationId xmlns:a16="http://schemas.microsoft.com/office/drawing/2014/main" id="{26F1A16E-E69A-EAD7-FC27-F2567074D8D9}"/>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F76F2A4-BA2D-E703-A47D-CFDD186D989E}"/>
              </a:ext>
            </a:extLst>
          </p:cNvPr>
          <p:cNvSpPr>
            <a:spLocks noGrp="1"/>
          </p:cNvSpPr>
          <p:nvPr>
            <p:ph type="title"/>
          </p:nvPr>
        </p:nvSpPr>
        <p:spPr>
          <a:xfrm>
            <a:off x="450850" y="0"/>
            <a:ext cx="7637463" cy="849313"/>
          </a:xfrm>
        </p:spPr>
        <p:txBody>
          <a:bodyPr/>
          <a:lstStyle/>
          <a:p>
            <a:r>
              <a:rPr lang="en-GB" altLang="en-US"/>
              <a:t>Job manage interface YARN</a:t>
            </a:r>
            <a:endParaRPr lang="en-US" altLang="en-US"/>
          </a:p>
        </p:txBody>
      </p:sp>
      <p:pic>
        <p:nvPicPr>
          <p:cNvPr id="43011" name="Content Placeholder 6">
            <a:extLst>
              <a:ext uri="{FF2B5EF4-FFF2-40B4-BE49-F238E27FC236}">
                <a16:creationId xmlns:a16="http://schemas.microsoft.com/office/drawing/2014/main" id="{3F191BF1-1C08-F3DE-2399-15660C7D9E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056"/>
          <a:stretch>
            <a:fillRect/>
          </a:stretch>
        </p:blipFill>
        <p:spPr>
          <a:xfrm>
            <a:off x="1285875" y="1314450"/>
            <a:ext cx="6546850" cy="4727575"/>
          </a:xfrm>
        </p:spPr>
      </p:pic>
      <p:sp>
        <p:nvSpPr>
          <p:cNvPr id="2" name="Footer Placeholder 1">
            <a:extLst>
              <a:ext uri="{FF2B5EF4-FFF2-40B4-BE49-F238E27FC236}">
                <a16:creationId xmlns:a16="http://schemas.microsoft.com/office/drawing/2014/main" id="{CE421817-BAF8-C695-EF99-3DCC75C1C4C5}"/>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A6AA1F9-B144-2CEB-F6B0-295E78E46A70}"/>
              </a:ext>
            </a:extLst>
          </p:cNvPr>
          <p:cNvSpPr>
            <a:spLocks noGrp="1"/>
          </p:cNvSpPr>
          <p:nvPr>
            <p:ph type="title"/>
          </p:nvPr>
        </p:nvSpPr>
        <p:spPr>
          <a:xfrm>
            <a:off x="450850" y="0"/>
            <a:ext cx="7637463" cy="849313"/>
          </a:xfrm>
        </p:spPr>
        <p:txBody>
          <a:bodyPr/>
          <a:lstStyle/>
          <a:p>
            <a:r>
              <a:rPr lang="en-GB" altLang="en-US"/>
              <a:t>4. Applications</a:t>
            </a:r>
            <a:endParaRPr lang="en-US" altLang="en-US"/>
          </a:p>
        </p:txBody>
      </p:sp>
      <p:sp>
        <p:nvSpPr>
          <p:cNvPr id="44035" name="Content Placeholder 2">
            <a:extLst>
              <a:ext uri="{FF2B5EF4-FFF2-40B4-BE49-F238E27FC236}">
                <a16:creationId xmlns:a16="http://schemas.microsoft.com/office/drawing/2014/main" id="{864F9E92-7533-8E92-8753-5085508CC7D2}"/>
              </a:ext>
            </a:extLst>
          </p:cNvPr>
          <p:cNvSpPr>
            <a:spLocks noGrp="1"/>
          </p:cNvSpPr>
          <p:nvPr>
            <p:ph idx="1"/>
          </p:nvPr>
        </p:nvSpPr>
        <p:spPr>
          <a:xfrm>
            <a:off x="1871663" y="2349500"/>
            <a:ext cx="5265737" cy="2722563"/>
          </a:xfrm>
        </p:spPr>
        <p:txBody>
          <a:bodyPr/>
          <a:lstStyle/>
          <a:p>
            <a:r>
              <a:rPr lang="en-GB" altLang="en-US"/>
              <a:t>Word count</a:t>
            </a:r>
          </a:p>
          <a:p>
            <a:r>
              <a:rPr lang="en-GB" altLang="en-US"/>
              <a:t>Log analysis</a:t>
            </a:r>
            <a:endParaRPr lang="en-US" altLang="en-US"/>
          </a:p>
        </p:txBody>
      </p:sp>
      <p:sp>
        <p:nvSpPr>
          <p:cNvPr id="2" name="Footer Placeholder 1">
            <a:extLst>
              <a:ext uri="{FF2B5EF4-FFF2-40B4-BE49-F238E27FC236}">
                <a16:creationId xmlns:a16="http://schemas.microsoft.com/office/drawing/2014/main" id="{AC163BB3-B7F3-3227-F097-43AFA0BEFA08}"/>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BE401523-9801-238B-69BC-DBD7E6BFED54}"/>
              </a:ext>
            </a:extLst>
          </p:cNvPr>
          <p:cNvSpPr>
            <a:spLocks noGrp="1"/>
          </p:cNvSpPr>
          <p:nvPr>
            <p:ph type="title"/>
          </p:nvPr>
        </p:nvSpPr>
        <p:spPr>
          <a:xfrm>
            <a:off x="450850" y="0"/>
            <a:ext cx="8442325" cy="849313"/>
          </a:xfrm>
        </p:spPr>
        <p:txBody>
          <a:bodyPr/>
          <a:lstStyle/>
          <a:p>
            <a:r>
              <a:rPr lang="en-GB" altLang="en-US"/>
              <a:t>Word Count – the code of Hadoop</a:t>
            </a:r>
            <a:endParaRPr lang="en-US" altLang="en-US"/>
          </a:p>
        </p:txBody>
      </p:sp>
      <p:sp>
        <p:nvSpPr>
          <p:cNvPr id="45059" name="Content Placeholder 4">
            <a:extLst>
              <a:ext uri="{FF2B5EF4-FFF2-40B4-BE49-F238E27FC236}">
                <a16:creationId xmlns:a16="http://schemas.microsoft.com/office/drawing/2014/main" id="{D7C140A7-3536-1D94-4DF1-A8BA972D8FB0}"/>
              </a:ext>
            </a:extLst>
          </p:cNvPr>
          <p:cNvSpPr>
            <a:spLocks noGrp="1"/>
          </p:cNvSpPr>
          <p:nvPr>
            <p:ph idx="1"/>
          </p:nvPr>
        </p:nvSpPr>
        <p:spPr/>
        <p:txBody>
          <a:bodyPr/>
          <a:lstStyle/>
          <a:p>
            <a:endParaRPr lang="en-US" altLang="en-US"/>
          </a:p>
        </p:txBody>
      </p:sp>
      <p:pic>
        <p:nvPicPr>
          <p:cNvPr id="45063" name="Picture 2">
            <a:extLst>
              <a:ext uri="{FF2B5EF4-FFF2-40B4-BE49-F238E27FC236}">
                <a16:creationId xmlns:a16="http://schemas.microsoft.com/office/drawing/2014/main" id="{33379CD7-E57C-B4D0-6D2D-22E74420D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919163"/>
            <a:ext cx="7966075" cy="543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AD79C782-F820-E535-533E-B80604C7BAE5}"/>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a:extLst>
              <a:ext uri="{FF2B5EF4-FFF2-40B4-BE49-F238E27FC236}">
                <a16:creationId xmlns:a16="http://schemas.microsoft.com/office/drawing/2014/main" id="{E3126882-504A-347C-0BDD-58AF753151E7}"/>
              </a:ext>
            </a:extLst>
          </p:cNvPr>
          <p:cNvSpPr>
            <a:spLocks noGrp="1"/>
          </p:cNvSpPr>
          <p:nvPr>
            <p:ph type="title"/>
          </p:nvPr>
        </p:nvSpPr>
        <p:spPr>
          <a:xfrm>
            <a:off x="450850" y="0"/>
            <a:ext cx="7637463" cy="849313"/>
          </a:xfrm>
        </p:spPr>
        <p:txBody>
          <a:bodyPr/>
          <a:lstStyle/>
          <a:p>
            <a:r>
              <a:rPr lang="en-GB" altLang="en-US"/>
              <a:t>Log analysis</a:t>
            </a:r>
            <a:endParaRPr lang="en-US" altLang="en-US"/>
          </a:p>
        </p:txBody>
      </p:sp>
      <p:pic>
        <p:nvPicPr>
          <p:cNvPr id="46086" name="Picture 2">
            <a:extLst>
              <a:ext uri="{FF2B5EF4-FFF2-40B4-BE49-F238E27FC236}">
                <a16:creationId xmlns:a16="http://schemas.microsoft.com/office/drawing/2014/main" id="{C0C889AF-3615-C644-FE95-B4F51D6F6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17"/>
          <a:stretch>
            <a:fillRect/>
          </a:stretch>
        </p:blipFill>
        <p:spPr bwMode="auto">
          <a:xfrm>
            <a:off x="450850" y="998538"/>
            <a:ext cx="7886700" cy="502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36E2F767-507D-FEEC-743D-4718D3B2EFC2}"/>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50E7-6554-FE8D-6C93-C5D1D4612DD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7AD8C31C-DB84-A1EF-4FF1-FF5C8ACAC746}"/>
              </a:ext>
            </a:extLst>
          </p:cNvPr>
          <p:cNvSpPr>
            <a:spLocks noGrp="1"/>
          </p:cNvSpPr>
          <p:nvPr>
            <p:ph idx="1"/>
          </p:nvPr>
        </p:nvSpPr>
        <p:spPr/>
        <p:txBody>
          <a:bodyPr/>
          <a:lstStyle/>
          <a:p>
            <a:r>
              <a:rPr lang="en-GB" dirty="0"/>
              <a:t>Clouds computing provide computation and storage for information systems</a:t>
            </a:r>
          </a:p>
          <a:p>
            <a:r>
              <a:rPr lang="en-GB" dirty="0"/>
              <a:t>BDA provides new approach for huge computation demand in many IR methods such as TF-IDF, </a:t>
            </a:r>
            <a:r>
              <a:rPr lang="en-GB" dirty="0" err="1"/>
              <a:t>PageRanking</a:t>
            </a:r>
            <a:r>
              <a:rPr lang="en-GB" dirty="0"/>
              <a:t>, …</a:t>
            </a:r>
          </a:p>
          <a:p>
            <a:r>
              <a:rPr lang="en-GB" dirty="0"/>
              <a:t>Clouds computing: service/platform/infrastructure as a service (pay as you go)</a:t>
            </a:r>
          </a:p>
          <a:p>
            <a:r>
              <a:rPr lang="en-GB" dirty="0"/>
              <a:t>MapReduce provides massive parallel computing for simple and repeated computing like word count. Log count. </a:t>
            </a:r>
          </a:p>
        </p:txBody>
      </p:sp>
      <p:sp>
        <p:nvSpPr>
          <p:cNvPr id="4" name="Footer Placeholder 3">
            <a:extLst>
              <a:ext uri="{FF2B5EF4-FFF2-40B4-BE49-F238E27FC236}">
                <a16:creationId xmlns:a16="http://schemas.microsoft.com/office/drawing/2014/main" id="{3443E7F2-A442-99B6-1F2F-D8F5C7874E3C}"/>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333851516"/>
      </p:ext>
    </p:extLst>
  </p:cSld>
  <p:clrMapOvr>
    <a:masterClrMapping/>
  </p:clrMapOvr>
  <p:transition spd="slow">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EF402-0117-0C49-D390-3B6C75022E49}"/>
              </a:ext>
            </a:extLst>
          </p:cNvPr>
          <p:cNvSpPr>
            <a:spLocks noGrp="1"/>
          </p:cNvSpPr>
          <p:nvPr>
            <p:ph type="title"/>
          </p:nvPr>
        </p:nvSpPr>
        <p:spPr/>
        <p:txBody>
          <a:bodyPr/>
          <a:lstStyle/>
          <a:p>
            <a:r>
              <a:rPr lang="en-GB" dirty="0"/>
              <a:t>Definition </a:t>
            </a:r>
          </a:p>
        </p:txBody>
      </p:sp>
      <p:sp>
        <p:nvSpPr>
          <p:cNvPr id="5" name="Content Placeholder 4">
            <a:extLst>
              <a:ext uri="{FF2B5EF4-FFF2-40B4-BE49-F238E27FC236}">
                <a16:creationId xmlns:a16="http://schemas.microsoft.com/office/drawing/2014/main" id="{C34582F7-DB1F-DD4F-2081-24AC48C37390}"/>
              </a:ext>
            </a:extLst>
          </p:cNvPr>
          <p:cNvSpPr>
            <a:spLocks noGrp="1"/>
          </p:cNvSpPr>
          <p:nvPr>
            <p:ph idx="1"/>
          </p:nvPr>
        </p:nvSpPr>
        <p:spPr>
          <a:xfrm>
            <a:off x="464468" y="1628800"/>
            <a:ext cx="8215064" cy="4752528"/>
          </a:xfrm>
        </p:spPr>
        <p:txBody>
          <a:bodyPr/>
          <a:lstStyle/>
          <a:p>
            <a:r>
              <a:rPr lang="en-GB" sz="2800" b="0" i="0" dirty="0">
                <a:effectLst/>
                <a:latin typeface="g_d0_f1"/>
              </a:rPr>
              <a:t>“Cloud computing is a model for enabling convenient, </a:t>
            </a:r>
            <a:r>
              <a:rPr lang="en-GB" sz="2800" b="0" i="0" dirty="0">
                <a:effectLst/>
                <a:latin typeface="g_d0_f3"/>
              </a:rPr>
              <a:t>on-demand </a:t>
            </a:r>
            <a:r>
              <a:rPr lang="en-GB" sz="2800" b="0" i="0" dirty="0">
                <a:effectLst/>
                <a:latin typeface="g_d0_f1"/>
              </a:rPr>
              <a:t>network access to a shared pool of configurable computing resources (e.g., networks, servers, storage, applications, and services) that can be </a:t>
            </a:r>
            <a:r>
              <a:rPr lang="en-GB" sz="2800" b="0" i="0" dirty="0">
                <a:effectLst/>
                <a:latin typeface="g_d0_f3"/>
              </a:rPr>
              <a:t>rapidly provisioned </a:t>
            </a:r>
            <a:r>
              <a:rPr lang="en-GB" sz="2800" b="0" i="0" dirty="0">
                <a:effectLst/>
                <a:latin typeface="g_d0_f1"/>
              </a:rPr>
              <a:t>and released with minimal management effort or service provider interaction. This cloud model promotes availability and is composed of </a:t>
            </a:r>
            <a:r>
              <a:rPr lang="en-GB" sz="2800" b="0" i="0" dirty="0">
                <a:solidFill>
                  <a:srgbClr val="FF0000"/>
                </a:solidFill>
                <a:effectLst/>
                <a:latin typeface="g_d0_f3"/>
              </a:rPr>
              <a:t>five essential characteristics</a:t>
            </a:r>
            <a:r>
              <a:rPr lang="en-GB" sz="2800" b="0" i="0" dirty="0">
                <a:effectLst/>
                <a:latin typeface="g_d0_f3"/>
              </a:rPr>
              <a:t>, </a:t>
            </a:r>
            <a:r>
              <a:rPr lang="en-GB" sz="2800" b="0" i="0" dirty="0">
                <a:solidFill>
                  <a:srgbClr val="00B050"/>
                </a:solidFill>
                <a:effectLst/>
                <a:latin typeface="g_d0_f3"/>
              </a:rPr>
              <a:t>three service models</a:t>
            </a:r>
            <a:r>
              <a:rPr lang="en-GB" sz="2800" b="0" i="0" dirty="0">
                <a:effectLst/>
                <a:latin typeface="g_d0_f1"/>
              </a:rPr>
              <a:t>, and </a:t>
            </a:r>
            <a:r>
              <a:rPr lang="en-GB" sz="2800" b="0" i="0" dirty="0">
                <a:solidFill>
                  <a:srgbClr val="7030A0"/>
                </a:solidFill>
                <a:effectLst/>
                <a:latin typeface="g_d0_f3"/>
              </a:rPr>
              <a:t>four deployment models</a:t>
            </a:r>
            <a:r>
              <a:rPr lang="en-GB" sz="2800" b="0" i="0" dirty="0">
                <a:effectLst/>
                <a:latin typeface="g_d0_f1"/>
              </a:rPr>
              <a:t>.”</a:t>
            </a:r>
          </a:p>
          <a:p>
            <a:pPr marL="3579812" lvl="6" indent="0">
              <a:buNone/>
            </a:pPr>
            <a:r>
              <a:rPr lang="en-GB" sz="2400" b="0" i="0" dirty="0">
                <a:effectLst/>
                <a:latin typeface="g_d0_f2"/>
              </a:rPr>
              <a:t>– </a:t>
            </a:r>
            <a:r>
              <a:rPr lang="en-GB" sz="2400" b="0" i="0" dirty="0">
                <a:effectLst/>
                <a:latin typeface="g_d0_f1"/>
              </a:rPr>
              <a:t>(NIST, USA)</a:t>
            </a:r>
            <a:endParaRPr lang="en-GB" dirty="0"/>
          </a:p>
        </p:txBody>
      </p:sp>
      <p:sp>
        <p:nvSpPr>
          <p:cNvPr id="2" name="Footer Placeholder 1">
            <a:extLst>
              <a:ext uri="{FF2B5EF4-FFF2-40B4-BE49-F238E27FC236}">
                <a16:creationId xmlns:a16="http://schemas.microsoft.com/office/drawing/2014/main" id="{5EC9004A-E10A-4325-EC68-8BF46CA8F04F}"/>
              </a:ext>
            </a:extLst>
          </p:cNvPr>
          <p:cNvSpPr>
            <a:spLocks noGrp="1"/>
          </p:cNvSpPr>
          <p:nvPr>
            <p:ph type="ftr" sz="quarter" idx="11"/>
          </p:nvPr>
        </p:nvSpPr>
        <p:spPr/>
        <p:txBody>
          <a:bodyPr/>
          <a:lstStyle/>
          <a:p>
            <a:pPr algn="l"/>
            <a:r>
              <a:rPr lang="en-GB" dirty="0"/>
              <a:t>CIS041-3 Advanced Information Technology</a:t>
            </a:r>
            <a:endParaRPr lang="en-US" dirty="0"/>
          </a:p>
        </p:txBody>
      </p:sp>
    </p:spTree>
    <p:extLst>
      <p:ext uri="{BB962C8B-B14F-4D97-AF65-F5344CB8AC3E}">
        <p14:creationId xmlns:p14="http://schemas.microsoft.com/office/powerpoint/2010/main" val="2539664874"/>
      </p:ext>
    </p:extLst>
  </p:cSld>
  <p:clrMapOvr>
    <a:masterClrMapping/>
  </p:clrMapOvr>
  <p:transition spd="slow">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BAE8-3180-B9EF-B4A6-EDC884FE58CB}"/>
              </a:ext>
            </a:extLst>
          </p:cNvPr>
          <p:cNvSpPr>
            <a:spLocks noGrp="1"/>
          </p:cNvSpPr>
          <p:nvPr>
            <p:ph type="title"/>
          </p:nvPr>
        </p:nvSpPr>
        <p:spPr/>
        <p:txBody>
          <a:bodyPr/>
          <a:lstStyle/>
          <a:p>
            <a:r>
              <a:rPr lang="en-GB" dirty="0"/>
              <a:t>Why Clouds?</a:t>
            </a:r>
          </a:p>
        </p:txBody>
      </p:sp>
      <p:sp>
        <p:nvSpPr>
          <p:cNvPr id="3" name="Content Placeholder 2">
            <a:extLst>
              <a:ext uri="{FF2B5EF4-FFF2-40B4-BE49-F238E27FC236}">
                <a16:creationId xmlns:a16="http://schemas.microsoft.com/office/drawing/2014/main" id="{682BEEFA-FF08-FF68-76C1-934E01AEC5E5}"/>
              </a:ext>
            </a:extLst>
          </p:cNvPr>
          <p:cNvSpPr>
            <a:spLocks noGrp="1"/>
          </p:cNvSpPr>
          <p:nvPr>
            <p:ph idx="1"/>
          </p:nvPr>
        </p:nvSpPr>
        <p:spPr/>
        <p:txBody>
          <a:bodyPr/>
          <a:lstStyle/>
          <a:p>
            <a:r>
              <a:rPr lang="en-GB" dirty="0"/>
              <a:t>Concept of clouds is around 2000, but Grid computing, sharing and rent computation is long ago. Bask to 1960 …</a:t>
            </a:r>
          </a:p>
          <a:p>
            <a:pPr marL="0" indent="0">
              <a:buNone/>
            </a:pPr>
            <a:endParaRPr lang="en-GB" dirty="0"/>
          </a:p>
          <a:p>
            <a:r>
              <a:rPr lang="en-GB" b="1" dirty="0"/>
              <a:t>Resources demand </a:t>
            </a:r>
            <a:r>
              <a:rPr lang="en-GB" dirty="0"/>
              <a:t>vs Resources waste (sharing)</a:t>
            </a:r>
          </a:p>
          <a:p>
            <a:r>
              <a:rPr lang="en-GB" dirty="0"/>
              <a:t>Rent (PAYG) idea</a:t>
            </a:r>
          </a:p>
          <a:p>
            <a:r>
              <a:rPr lang="en-GB" dirty="0"/>
              <a:t>Ubiquitous computing: Anywhere, anytime, …</a:t>
            </a:r>
          </a:p>
          <a:p>
            <a:r>
              <a:rPr lang="en-GB" dirty="0"/>
              <a:t>Pervasive computing </a:t>
            </a:r>
          </a:p>
          <a:p>
            <a:r>
              <a:rPr lang="en-GB" dirty="0"/>
              <a:t>Unitality computing </a:t>
            </a:r>
          </a:p>
          <a:p>
            <a:r>
              <a:rPr lang="en-GB" dirty="0"/>
              <a:t>On-demand computing</a:t>
            </a:r>
          </a:p>
          <a:p>
            <a:endParaRPr lang="en-GB" dirty="0"/>
          </a:p>
        </p:txBody>
      </p:sp>
      <p:sp>
        <p:nvSpPr>
          <p:cNvPr id="4" name="Footer Placeholder 3">
            <a:extLst>
              <a:ext uri="{FF2B5EF4-FFF2-40B4-BE49-F238E27FC236}">
                <a16:creationId xmlns:a16="http://schemas.microsoft.com/office/drawing/2014/main" id="{5B829C87-A842-706F-1067-907C2C40604B}"/>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421246792"/>
      </p:ext>
    </p:extLst>
  </p:cSld>
  <p:clrMapOvr>
    <a:masterClrMapping/>
  </p:clrMapOvr>
  <p:transition spd="slow">
    <p:zoom dir="in"/>
  </p:transition>
</p:sld>
</file>

<file path=ppt/theme/theme1.xml><?xml version="1.0" encoding="utf-8"?>
<a:theme xmlns:a="http://schemas.openxmlformats.org/drawingml/2006/main" name="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57475A0A79F24CA5D55CFCBBC36D20" ma:contentTypeVersion="11" ma:contentTypeDescription="Create a new document." ma:contentTypeScope="" ma:versionID="0c65e98f4308e0a4c8a8fb9e68fc32ea">
  <xsd:schema xmlns:xsd="http://www.w3.org/2001/XMLSchema" xmlns:xs="http://www.w3.org/2001/XMLSchema" xmlns:p="http://schemas.microsoft.com/office/2006/metadata/properties" xmlns:ns3="4a99f96f-14cd-4604-a474-9aba890bf184" xmlns:ns4="d7c0ddaa-517f-42a8-bf6f-671cae6167ed" targetNamespace="http://schemas.microsoft.com/office/2006/metadata/properties" ma:root="true" ma:fieldsID="5630bdc36f68965d0e52aad5a59374c3" ns3:_="" ns4:_="">
    <xsd:import namespace="4a99f96f-14cd-4604-a474-9aba890bf184"/>
    <xsd:import namespace="d7c0ddaa-517f-42a8-bf6f-671cae6167e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9f96f-14cd-4604-a474-9aba890bf1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c0ddaa-517f-42a8-bf6f-671cae6167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942470-586D-42F2-AF1E-DA4474320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99f96f-14cd-4604-a474-9aba890bf184"/>
    <ds:schemaRef ds:uri="d7c0ddaa-517f-42a8-bf6f-671cae6167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A46CC5-244B-4740-AC0C-999172143E2D}">
  <ds:schemaRef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schemas.microsoft.com/office/2006/metadata/properties"/>
    <ds:schemaRef ds:uri="http://purl.org/dc/elements/1.1/"/>
    <ds:schemaRef ds:uri="http://www.w3.org/XML/1998/namespace"/>
    <ds:schemaRef ds:uri="http://purl.org/dc/dcmitype/"/>
    <ds:schemaRef ds:uri="d7c0ddaa-517f-42a8-bf6f-671cae6167ed"/>
    <ds:schemaRef ds:uri="4a99f96f-14cd-4604-a474-9aba890bf184"/>
  </ds:schemaRefs>
</ds:datastoreItem>
</file>

<file path=customXml/itemProps3.xml><?xml version="1.0" encoding="utf-8"?>
<ds:datastoreItem xmlns:ds="http://schemas.openxmlformats.org/officeDocument/2006/customXml" ds:itemID="{D268F4A1-A92B-4425-A08A-8ACFF4BC7C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E:\Program Files\Microsoft Office\Templates\NSIA Presentation Template.pot</Template>
  <TotalTime>13897</TotalTime>
  <Words>2585</Words>
  <Application>Microsoft Office PowerPoint</Application>
  <PresentationFormat>On-screen Show (4:3)</PresentationFormat>
  <Paragraphs>315</Paragraphs>
  <Slides>78</Slides>
  <Notes>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78</vt:i4>
      </vt:variant>
    </vt:vector>
  </HeadingPairs>
  <TitlesOfParts>
    <vt:vector size="97" baseType="lpstr">
      <vt:lpstr>CG Times</vt:lpstr>
      <vt:lpstr>g_d0_f1</vt:lpstr>
      <vt:lpstr>g_d0_f2</vt:lpstr>
      <vt:lpstr>g_d0_f3</vt:lpstr>
      <vt:lpstr>Google Sans</vt:lpstr>
      <vt:lpstr>OpenSansRegular</vt:lpstr>
      <vt:lpstr>SuisseIntl</vt:lpstr>
      <vt:lpstr>var(--header-font)</vt:lpstr>
      <vt:lpstr>Arial</vt:lpstr>
      <vt:lpstr>Calibri</vt:lpstr>
      <vt:lpstr>Cambria</vt:lpstr>
      <vt:lpstr>Open Sans</vt:lpstr>
      <vt:lpstr>Roboto</vt:lpstr>
      <vt:lpstr>Segoe UI</vt:lpstr>
      <vt:lpstr>Tahoma</vt:lpstr>
      <vt:lpstr>Times New Roman</vt:lpstr>
      <vt:lpstr>Verdana</vt:lpstr>
      <vt:lpstr>NSIA Presentation Template</vt:lpstr>
      <vt:lpstr>1_NSIA Presentation Template</vt:lpstr>
      <vt:lpstr>PowerPoint Presentation</vt:lpstr>
      <vt:lpstr>What we have learnt</vt:lpstr>
      <vt:lpstr>Issues with IS</vt:lpstr>
      <vt:lpstr>5 New Information Technology Advances</vt:lpstr>
      <vt:lpstr>Outline</vt:lpstr>
      <vt:lpstr>Clouds Computing </vt:lpstr>
      <vt:lpstr>Clouds computing</vt:lpstr>
      <vt:lpstr>Definition </vt:lpstr>
      <vt:lpstr>Why Clouds?</vt:lpstr>
      <vt:lpstr>Applications</vt:lpstr>
      <vt:lpstr>Grid Computing</vt:lpstr>
      <vt:lpstr>Grid computing</vt:lpstr>
      <vt:lpstr>Three cornerstones of Grid computing</vt:lpstr>
      <vt:lpstr> Clouds vs. Grid</vt:lpstr>
      <vt:lpstr>Advantages of Clouds</vt:lpstr>
      <vt:lpstr>5 Essential characteristics</vt:lpstr>
      <vt:lpstr>5 Essential characteristics</vt:lpstr>
      <vt:lpstr>3 Service models</vt:lpstr>
      <vt:lpstr>SaaS</vt:lpstr>
      <vt:lpstr>PaaS</vt:lpstr>
      <vt:lpstr>IaaS</vt:lpstr>
      <vt:lpstr>4 Deploy models</vt:lpstr>
      <vt:lpstr>4 Deploy models: Private Clouds</vt:lpstr>
      <vt:lpstr>4 Deploy models: Public Clouds</vt:lpstr>
      <vt:lpstr>4 Deploy models: Hybrid</vt:lpstr>
      <vt:lpstr>4 Deploy models: Community</vt:lpstr>
      <vt:lpstr>Foundational Elements of Cloud Computing </vt:lpstr>
      <vt:lpstr>Examples</vt:lpstr>
      <vt:lpstr>BDA</vt:lpstr>
      <vt:lpstr>Big Data</vt:lpstr>
      <vt:lpstr>Definition</vt:lpstr>
      <vt:lpstr>6Vs</vt:lpstr>
      <vt:lpstr>What is Big Data Analytics?</vt:lpstr>
      <vt:lpstr>BDA process</vt:lpstr>
      <vt:lpstr>BDA methods</vt:lpstr>
      <vt:lpstr>BDA method: Descriptive Analytics</vt:lpstr>
      <vt:lpstr>Example</vt:lpstr>
      <vt:lpstr>PowerPoint Presentation</vt:lpstr>
      <vt:lpstr>Example</vt:lpstr>
      <vt:lpstr>Exploratory data analysis (EDA)</vt:lpstr>
      <vt:lpstr>PowerPoint Presentation</vt:lpstr>
      <vt:lpstr>Exmples</vt:lpstr>
      <vt:lpstr>PowerPoint Presentation</vt:lpstr>
      <vt:lpstr>Example: google autopilot car</vt:lpstr>
      <vt:lpstr>BDA Tools</vt:lpstr>
      <vt:lpstr>Hadoop </vt:lpstr>
      <vt:lpstr>Hadoop components and ecosystem</vt:lpstr>
      <vt:lpstr>Two concepts of Hadoop</vt:lpstr>
      <vt:lpstr>PowerPoint Presentation</vt:lpstr>
      <vt:lpstr>PowerPoint Presentation</vt:lpstr>
      <vt:lpstr>Hadoop core components  (Core Hadoop)</vt:lpstr>
      <vt:lpstr>HDFS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MapReduce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interact with Hadoop?</vt:lpstr>
      <vt:lpstr>Job execution workflow</vt:lpstr>
      <vt:lpstr>Job management - YARN</vt:lpstr>
      <vt:lpstr>Job manage interface YARN</vt:lpstr>
      <vt:lpstr>4. Applications</vt:lpstr>
      <vt:lpstr>Word Count – the code of Hadoop</vt:lpstr>
      <vt:lpstr>Log analysis</vt:lpstr>
      <vt:lpstr>Summary</vt:lpstr>
    </vt:vector>
  </TitlesOfParts>
  <Manager/>
  <Company>University of Bedfordshire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Data Modelling and Management</dc:title>
  <dc:subject/>
  <dc:creator>Ingo Frommholz</dc:creator>
  <cp:keywords/>
  <dc:description/>
  <cp:lastModifiedBy>Gangmin Li</cp:lastModifiedBy>
  <cp:revision>324</cp:revision>
  <cp:lastPrinted>2002-04-12T08:30:10Z</cp:lastPrinted>
  <dcterms:created xsi:type="dcterms:W3CDTF">2002-04-12T08:02:31Z</dcterms:created>
  <dcterms:modified xsi:type="dcterms:W3CDTF">2022-11-02T12:32:01Z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0x010100DE57475A0A79F24CA5D55CFCBBC36D20</vt:lpwstr>
  </property>
</Properties>
</file>